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5.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9" r:id="rId2"/>
    <p:sldMasterId id="2147483744" r:id="rId3"/>
    <p:sldMasterId id="2147483746" r:id="rId4"/>
    <p:sldMasterId id="2147483761" r:id="rId5"/>
    <p:sldMasterId id="2147483782" r:id="rId6"/>
    <p:sldMasterId id="2147483784" r:id="rId7"/>
    <p:sldMasterId id="2147483786" r:id="rId8"/>
  </p:sldMasterIdLst>
  <p:notesMasterIdLst>
    <p:notesMasterId r:id="rId102"/>
  </p:notesMasterIdLst>
  <p:handoutMasterIdLst>
    <p:handoutMasterId r:id="rId103"/>
  </p:handoutMasterIdLst>
  <p:sldIdLst>
    <p:sldId id="291" r:id="rId9"/>
    <p:sldId id="292" r:id="rId10"/>
    <p:sldId id="293" r:id="rId11"/>
    <p:sldId id="294" r:id="rId12"/>
    <p:sldId id="302" r:id="rId13"/>
    <p:sldId id="367" r:id="rId14"/>
    <p:sldId id="368" r:id="rId15"/>
    <p:sldId id="369" r:id="rId16"/>
    <p:sldId id="370" r:id="rId17"/>
    <p:sldId id="371" r:id="rId18"/>
    <p:sldId id="372" r:id="rId19"/>
    <p:sldId id="373" r:id="rId20"/>
    <p:sldId id="303" r:id="rId21"/>
    <p:sldId id="304" r:id="rId22"/>
    <p:sldId id="305" r:id="rId23"/>
    <p:sldId id="346" r:id="rId24"/>
    <p:sldId id="306" r:id="rId25"/>
    <p:sldId id="384" r:id="rId26"/>
    <p:sldId id="307" r:id="rId27"/>
    <p:sldId id="374" r:id="rId28"/>
    <p:sldId id="309" r:id="rId29"/>
    <p:sldId id="310" r:id="rId30"/>
    <p:sldId id="311" r:id="rId31"/>
    <p:sldId id="366" r:id="rId32"/>
    <p:sldId id="313" r:id="rId33"/>
    <p:sldId id="314" r:id="rId34"/>
    <p:sldId id="315" r:id="rId35"/>
    <p:sldId id="316" r:id="rId36"/>
    <p:sldId id="385" r:id="rId37"/>
    <p:sldId id="357" r:id="rId38"/>
    <p:sldId id="377" r:id="rId39"/>
    <p:sldId id="318" r:id="rId40"/>
    <p:sldId id="319" r:id="rId41"/>
    <p:sldId id="386" r:id="rId42"/>
    <p:sldId id="320" r:id="rId43"/>
    <p:sldId id="381" r:id="rId44"/>
    <p:sldId id="375" r:id="rId45"/>
    <p:sldId id="376" r:id="rId46"/>
    <p:sldId id="324" r:id="rId47"/>
    <p:sldId id="325" r:id="rId48"/>
    <p:sldId id="326" r:id="rId49"/>
    <p:sldId id="327" r:id="rId50"/>
    <p:sldId id="328" r:id="rId51"/>
    <p:sldId id="387" r:id="rId52"/>
    <p:sldId id="388" r:id="rId53"/>
    <p:sldId id="382" r:id="rId54"/>
    <p:sldId id="351" r:id="rId55"/>
    <p:sldId id="352" r:id="rId56"/>
    <p:sldId id="391" r:id="rId57"/>
    <p:sldId id="354" r:id="rId58"/>
    <p:sldId id="356"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383" r:id="rId76"/>
    <p:sldId id="393" r:id="rId77"/>
    <p:sldId id="394" r:id="rId78"/>
    <p:sldId id="358" r:id="rId79"/>
    <p:sldId id="359" r:id="rId80"/>
    <p:sldId id="330" r:id="rId81"/>
    <p:sldId id="392" r:id="rId82"/>
    <p:sldId id="378" r:id="rId83"/>
    <p:sldId id="379" r:id="rId84"/>
    <p:sldId id="380" r:id="rId85"/>
    <p:sldId id="334" r:id="rId86"/>
    <p:sldId id="335" r:id="rId87"/>
    <p:sldId id="336" r:id="rId88"/>
    <p:sldId id="337" r:id="rId89"/>
    <p:sldId id="338" r:id="rId90"/>
    <p:sldId id="339" r:id="rId91"/>
    <p:sldId id="390" r:id="rId92"/>
    <p:sldId id="340" r:id="rId93"/>
    <p:sldId id="389" r:id="rId94"/>
    <p:sldId id="341" r:id="rId95"/>
    <p:sldId id="342" r:id="rId96"/>
    <p:sldId id="343" r:id="rId97"/>
    <p:sldId id="411" r:id="rId98"/>
    <p:sldId id="412" r:id="rId99"/>
    <p:sldId id="413" r:id="rId100"/>
    <p:sldId id="345" r:id="rId10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FFA78B" mc:Ignorable=""/>
    <a:srgbClr xmlns:mc="http://schemas.openxmlformats.org/markup-compatibility/2006" xmlns:a14="http://schemas.microsoft.com/office/drawing/2010/main" val="00D6A3" mc:Ignorable=""/>
    <a:srgbClr xmlns:mc="http://schemas.openxmlformats.org/markup-compatibility/2006" xmlns:a14="http://schemas.microsoft.com/office/drawing/2010/main" val="147A5F" mc:Ignorable=""/>
    <a:srgbClr xmlns:mc="http://schemas.openxmlformats.org/markup-compatibility/2006" xmlns:a14="http://schemas.microsoft.com/office/drawing/2010/main" val="1DFFC9" mc:Ignorable=""/>
    <a:srgbClr xmlns:mc="http://schemas.openxmlformats.org/markup-compatibility/2006" xmlns:a14="http://schemas.microsoft.com/office/drawing/2010/main" val="69FFC6" mc:Ignorable=""/>
    <a:srgbClr xmlns:mc="http://schemas.openxmlformats.org/markup-compatibility/2006" xmlns:a14="http://schemas.microsoft.com/office/drawing/2010/main" val="8E3600" mc:Ignorable=""/>
    <a:srgbClr xmlns:mc="http://schemas.openxmlformats.org/markup-compatibility/2006" xmlns:a14="http://schemas.microsoft.com/office/drawing/2010/main" val="FF8D69" mc:Ignorable=""/>
    <a:srgbClr xmlns:mc="http://schemas.openxmlformats.org/markup-compatibility/2006" xmlns:a14="http://schemas.microsoft.com/office/drawing/2010/main" val="5B2B11" mc:Ignorable=""/>
    <a:srgbClr xmlns:mc="http://schemas.openxmlformats.org/markup-compatibility/2006" xmlns:a14="http://schemas.microsoft.com/office/drawing/2010/main" val="E55437" mc:Ignorable=""/>
    <a:srgbClr xmlns:mc="http://schemas.openxmlformats.org/markup-compatibility/2006" xmlns:a14="http://schemas.microsoft.com/office/drawing/2010/main" val="000E2A"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186" autoAdjust="0"/>
    <p:restoredTop sz="96105" autoAdjust="0"/>
  </p:normalViewPr>
  <p:slideViewPr>
    <p:cSldViewPr>
      <p:cViewPr varScale="1">
        <p:scale>
          <a:sx n="106" d="100"/>
          <a:sy n="106" d="100"/>
        </p:scale>
        <p:origin x="-1830" y="-84"/>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64" d="100"/>
          <a:sy n="64" d="100"/>
        </p:scale>
        <p:origin x="-281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07" Type="http://schemas.openxmlformats.org/officeDocument/2006/relationships/theme" Target="theme/theme1.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Talks\Microsoft\TechReady\Feb09\Research\Summary_Native_vs_V1_VHD_Performance_Comparison_K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manualLayout>
          <c:layoutTarget val="inner"/>
          <c:xMode val="edge"/>
          <c:yMode val="edge"/>
          <c:x val="9.6052791116378045E-2"/>
          <c:y val="9.2324999111889045E-2"/>
          <c:w val="0.85911023622048455"/>
          <c:h val="0.71966740377925198"/>
        </c:manualLayout>
      </c:layout>
      <c:barChart>
        <c:barDir val="col"/>
        <c:grouping val="clustered"/>
        <c:varyColors val="0"/>
        <c:ser>
          <c:idx val="0"/>
          <c:order val="0"/>
          <c:tx>
            <c:strRef>
              <c:f>Sheet1!$B$4</c:f>
              <c:strCache>
                <c:ptCount val="1"/>
                <c:pt idx="0">
                  <c:v>Vista SP1</c:v>
                </c:pt>
              </c:strCache>
            </c:strRef>
          </c:tx>
          <c:spPr>
            <a:solidFill>
              <a:srgbClr xmlns:mc="http://schemas.openxmlformats.org/markup-compatibility/2006" xmlns:a14="http://schemas.microsoft.com/office/drawing/2010/main" val="FFC000" mc:Ignorable=""/>
            </a:solidFill>
          </c:spPr>
          <c:invertIfNegative val="0"/>
          <c:cat>
            <c:strRef>
              <c:f>Sheet1!$A$5:$A$16</c:f>
              <c:strCache>
                <c:ptCount val="12"/>
                <c:pt idx="0">
                  <c:v>LaptopA (x86)</c:v>
                </c:pt>
                <c:pt idx="1">
                  <c:v>LaptopB (x86)</c:v>
                </c:pt>
                <c:pt idx="2">
                  <c:v>ShipA (x86)</c:v>
                </c:pt>
                <c:pt idx="3">
                  <c:v>ShipB (x86)</c:v>
                </c:pt>
                <c:pt idx="4">
                  <c:v>ShipG (x86)</c:v>
                </c:pt>
                <c:pt idx="5">
                  <c:v>ShipH (x86)</c:v>
                </c:pt>
                <c:pt idx="6">
                  <c:v>ShipI (x86)</c:v>
                </c:pt>
                <c:pt idx="7">
                  <c:v>ShipJ (x86)</c:v>
                </c:pt>
                <c:pt idx="8">
                  <c:v>LaptopA (x64)</c:v>
                </c:pt>
                <c:pt idx="9">
                  <c:v>LaptopB (x64)</c:v>
                </c:pt>
                <c:pt idx="10">
                  <c:v>ShipB (x64)</c:v>
                </c:pt>
                <c:pt idx="11">
                  <c:v>ShipJ (x64)</c:v>
                </c:pt>
              </c:strCache>
            </c:strRef>
          </c:cat>
          <c:val>
            <c:numRef>
              <c:f>Sheet1!$B$5:$B$16</c:f>
              <c:numCache>
                <c:formatCode>General</c:formatCode>
                <c:ptCount val="12"/>
                <c:pt idx="0">
                  <c:v>919</c:v>
                </c:pt>
                <c:pt idx="1">
                  <c:v>812</c:v>
                </c:pt>
                <c:pt idx="2">
                  <c:v>609</c:v>
                </c:pt>
                <c:pt idx="3">
                  <c:v>899</c:v>
                </c:pt>
                <c:pt idx="4">
                  <c:v>627</c:v>
                </c:pt>
                <c:pt idx="5">
                  <c:v>780</c:v>
                </c:pt>
                <c:pt idx="6">
                  <c:v>773</c:v>
                </c:pt>
                <c:pt idx="7">
                  <c:v>854</c:v>
                </c:pt>
                <c:pt idx="8">
                  <c:v>1249</c:v>
                </c:pt>
                <c:pt idx="9">
                  <c:v>1085</c:v>
                </c:pt>
                <c:pt idx="10">
                  <c:v>1198</c:v>
                </c:pt>
                <c:pt idx="11">
                  <c:v>1177</c:v>
                </c:pt>
              </c:numCache>
            </c:numRef>
          </c:val>
        </c:ser>
        <c:ser>
          <c:idx val="1"/>
          <c:order val="1"/>
          <c:tx>
            <c:strRef>
              <c:f>Sheet1!$C$4</c:f>
              <c:strCache>
                <c:ptCount val="1"/>
                <c:pt idx="0">
                  <c:v>Windows 7 Beta</c:v>
                </c:pt>
              </c:strCache>
            </c:strRef>
          </c:tx>
          <c:spPr>
            <a:solidFill>
              <a:schemeClr val="bg2">
                <a:lumMod val="75000"/>
              </a:schemeClr>
            </a:solidFill>
          </c:spPr>
          <c:invertIfNegative val="0"/>
          <c:cat>
            <c:strRef>
              <c:f>Sheet1!$A$5:$A$16</c:f>
              <c:strCache>
                <c:ptCount val="12"/>
                <c:pt idx="0">
                  <c:v>LaptopA (x86)</c:v>
                </c:pt>
                <c:pt idx="1">
                  <c:v>LaptopB (x86)</c:v>
                </c:pt>
                <c:pt idx="2">
                  <c:v>ShipA (x86)</c:v>
                </c:pt>
                <c:pt idx="3">
                  <c:v>ShipB (x86)</c:v>
                </c:pt>
                <c:pt idx="4">
                  <c:v>ShipG (x86)</c:v>
                </c:pt>
                <c:pt idx="5">
                  <c:v>ShipH (x86)</c:v>
                </c:pt>
                <c:pt idx="6">
                  <c:v>ShipI (x86)</c:v>
                </c:pt>
                <c:pt idx="7">
                  <c:v>ShipJ (x86)</c:v>
                </c:pt>
                <c:pt idx="8">
                  <c:v>LaptopA (x64)</c:v>
                </c:pt>
                <c:pt idx="9">
                  <c:v>LaptopB (x64)</c:v>
                </c:pt>
                <c:pt idx="10">
                  <c:v>ShipB (x64)</c:v>
                </c:pt>
                <c:pt idx="11">
                  <c:v>ShipJ (x64)</c:v>
                </c:pt>
              </c:strCache>
            </c:strRef>
          </c:cat>
          <c:val>
            <c:numRef>
              <c:f>Sheet1!$C$5:$C$16</c:f>
              <c:numCache>
                <c:formatCode>General</c:formatCode>
                <c:ptCount val="12"/>
                <c:pt idx="0">
                  <c:v>721</c:v>
                </c:pt>
                <c:pt idx="1">
                  <c:v>693</c:v>
                </c:pt>
                <c:pt idx="2">
                  <c:v>536</c:v>
                </c:pt>
                <c:pt idx="3">
                  <c:v>697</c:v>
                </c:pt>
                <c:pt idx="4">
                  <c:v>545</c:v>
                </c:pt>
                <c:pt idx="5">
                  <c:v>659</c:v>
                </c:pt>
                <c:pt idx="6">
                  <c:v>656</c:v>
                </c:pt>
                <c:pt idx="7">
                  <c:v>760</c:v>
                </c:pt>
                <c:pt idx="8">
                  <c:v>976</c:v>
                </c:pt>
                <c:pt idx="9">
                  <c:v>872</c:v>
                </c:pt>
                <c:pt idx="10">
                  <c:v>928</c:v>
                </c:pt>
                <c:pt idx="11">
                  <c:v>992</c:v>
                </c:pt>
              </c:numCache>
            </c:numRef>
          </c:val>
        </c:ser>
        <c:dLbls>
          <c:showLegendKey val="0"/>
          <c:showVal val="0"/>
          <c:showCatName val="0"/>
          <c:showSerName val="0"/>
          <c:showPercent val="0"/>
          <c:showBubbleSize val="0"/>
        </c:dLbls>
        <c:gapWidth val="150"/>
        <c:axId val="39997952"/>
        <c:axId val="36829376"/>
      </c:barChart>
      <c:catAx>
        <c:axId val="39997952"/>
        <c:scaling>
          <c:orientation val="minMax"/>
        </c:scaling>
        <c:delete val="0"/>
        <c:axPos val="b"/>
        <c:majorTickMark val="out"/>
        <c:minorTickMark val="none"/>
        <c:tickLblPos val="nextTo"/>
        <c:txPr>
          <a:bodyPr/>
          <a:lstStyle/>
          <a:p>
            <a:pPr>
              <a:defRPr sz="900">
                <a:latin typeface="Arial" pitchFamily="34" charset="0"/>
                <a:cs typeface="Arial" pitchFamily="34" charset="0"/>
              </a:defRPr>
            </a:pPr>
            <a:endParaRPr lang="en-US"/>
          </a:p>
        </c:txPr>
        <c:crossAx val="36829376"/>
        <c:crosses val="autoZero"/>
        <c:auto val="1"/>
        <c:lblAlgn val="ctr"/>
        <c:lblOffset val="100"/>
        <c:noMultiLvlLbl val="0"/>
      </c:catAx>
      <c:valAx>
        <c:axId val="36829376"/>
        <c:scaling>
          <c:orientation val="minMax"/>
        </c:scaling>
        <c:delete val="0"/>
        <c:axPos val="l"/>
        <c:majorGridlines/>
        <c:numFmt formatCode="General" sourceLinked="1"/>
        <c:majorTickMark val="out"/>
        <c:minorTickMark val="none"/>
        <c:tickLblPos val="nextTo"/>
        <c:txPr>
          <a:bodyPr/>
          <a:lstStyle/>
          <a:p>
            <a:pPr>
              <a:defRPr sz="1100">
                <a:latin typeface="Arial" pitchFamily="34" charset="0"/>
                <a:cs typeface="Arial" pitchFamily="34" charset="0"/>
              </a:defRPr>
            </a:pPr>
            <a:endParaRPr lang="en-US"/>
          </a:p>
        </c:txPr>
        <c:crossAx val="39997952"/>
        <c:crosses val="autoZero"/>
        <c:crossBetween val="between"/>
      </c:valAx>
      <c:spPr>
        <a:solidFill>
          <a:srgbClr xmlns:mc="http://schemas.openxmlformats.org/markup-compatibility/2006" xmlns:a14="http://schemas.microsoft.com/office/drawing/2010/main" val="595959" mc:Ignorable=""/>
        </a:solidFill>
      </c:spPr>
    </c:plotArea>
    <c:legend>
      <c:legendPos val="r"/>
      <c:layout>
        <c:manualLayout>
          <c:xMode val="edge"/>
          <c:yMode val="edge"/>
          <c:x val="0.17738533442838339"/>
          <c:y val="0.11255106645843233"/>
          <c:w val="0.32823468941382616"/>
          <c:h val="0.16855932378531563"/>
        </c:manualLayout>
      </c:layout>
      <c:overlay val="0"/>
      <c:txPr>
        <a:bodyPr/>
        <a:lstStyle/>
        <a:p>
          <a:pPr>
            <a:defRPr sz="1200">
              <a:latin typeface="Arial" pitchFamily="34" charset="0"/>
              <a:cs typeface="Arial" pitchFamily="34" charset="0"/>
            </a:defRPr>
          </a:pPr>
          <a:endParaRPr lang="en-US"/>
        </a:p>
      </c:txPr>
    </c:legend>
    <c:plotVisOnly val="1"/>
    <c:dispBlanksAs val="gap"/>
    <c:showDLblsOverMax val="0"/>
  </c:chart>
  <c:spPr>
    <a:solidFill>
      <a:srgbClr xmlns:mc="http://schemas.openxmlformats.org/markup-compatibility/2006" xmlns:a14="http://schemas.microsoft.com/office/drawing/2010/main" val="595959" mc:Ignorable=""/>
    </a:solidFill>
  </c:spPr>
  <c:txPr>
    <a:bodyPr/>
    <a:lstStyle/>
    <a:p>
      <a:pPr>
        <a:defRPr sz="1800"/>
      </a:pPr>
      <a:endParaRPr lang="en-US"/>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Idle</a:t>
            </a:r>
            <a:r>
              <a:rPr lang="en-US" baseline="0" dirty="0" smtClean="0"/>
              <a:t> </a:t>
            </a:r>
            <a:r>
              <a:rPr lang="en-US" dirty="0" smtClean="0"/>
              <a:t>Reference Set</a:t>
            </a:r>
            <a:endParaRPr lang="en-US" dirty="0"/>
          </a:p>
        </c:rich>
      </c:tx>
      <c:layout/>
      <c:overlay val="0"/>
    </c:title>
    <c:autoTitleDeleted val="0"/>
    <c:view3D>
      <c:rotX val="0"/>
      <c:rotY val="0"/>
      <c:rAngAx val="0"/>
      <c:perspective val="0"/>
    </c:view3D>
    <c:floor>
      <c:thickness val="0"/>
    </c:floor>
    <c:sideWall>
      <c:thickness val="0"/>
      <c:spPr>
        <a:gradFill>
          <a:gsLst>
            <a:gs pos="0">
              <a:srgbClr xmlns:mc="http://schemas.openxmlformats.org/markup-compatibility/2006" xmlns:a14="http://schemas.microsoft.com/office/drawing/2010/main" val="000000" mc:Ignorable="">
                <a:alpha val="0"/>
              </a:srgbClr>
            </a:gs>
            <a:gs pos="50000">
              <a:srgbClr xmlns:mc="http://schemas.openxmlformats.org/markup-compatibility/2006" xmlns:a14="http://schemas.microsoft.com/office/drawing/2010/main" val="000000" mc:Ignorable="">
                <a:alpha val="9000"/>
              </a:srgbClr>
            </a:gs>
            <a:gs pos="100000">
              <a:srgbClr xmlns:mc="http://schemas.openxmlformats.org/markup-compatibility/2006" xmlns:a14="http://schemas.microsoft.com/office/drawing/2010/main" val="000000" mc:Ignorable="">
                <a:alpha val="85000"/>
              </a:srgbClr>
            </a:gs>
          </a:gsLst>
          <a:lin ang="5400000" scaled="0"/>
        </a:gradFill>
        <a:ln>
          <a:solidFill>
            <a:schemeClr val="accent2">
              <a:lumMod val="50000"/>
            </a:schemeClr>
          </a:solidFill>
        </a:ln>
      </c:spPr>
    </c:sideWall>
    <c:backWall>
      <c:thickness val="0"/>
      <c:spPr>
        <a:gradFill>
          <a:gsLst>
            <a:gs pos="0">
              <a:srgbClr xmlns:mc="http://schemas.openxmlformats.org/markup-compatibility/2006" xmlns:a14="http://schemas.microsoft.com/office/drawing/2010/main" val="000000" mc:Ignorable="">
                <a:alpha val="0"/>
              </a:srgbClr>
            </a:gs>
            <a:gs pos="50000">
              <a:srgbClr xmlns:mc="http://schemas.openxmlformats.org/markup-compatibility/2006" xmlns:a14="http://schemas.microsoft.com/office/drawing/2010/main" val="000000" mc:Ignorable="">
                <a:alpha val="9000"/>
              </a:srgbClr>
            </a:gs>
            <a:gs pos="100000">
              <a:srgbClr xmlns:mc="http://schemas.openxmlformats.org/markup-compatibility/2006" xmlns:a14="http://schemas.microsoft.com/office/drawing/2010/main" val="000000" mc:Ignorable="">
                <a:alpha val="85000"/>
              </a:srgbClr>
            </a:gs>
          </a:gsLst>
          <a:lin ang="5400000" scaled="0"/>
        </a:gradFill>
        <a:ln>
          <a:solidFill>
            <a:schemeClr val="accent2">
              <a:lumMod val="50000"/>
            </a:schemeClr>
          </a:solidFill>
        </a:ln>
      </c:spPr>
    </c:backWall>
    <c:plotArea>
      <c:layout/>
      <c:bar3DChart>
        <c:barDir val="col"/>
        <c:grouping val="clustered"/>
        <c:varyColors val="0"/>
        <c:ser>
          <c:idx val="2"/>
          <c:order val="0"/>
          <c:tx>
            <c:strRef>
              <c:f>Sheet1!$B$1</c:f>
              <c:strCache>
                <c:ptCount val="1"/>
                <c:pt idx="0">
                  <c:v>Enterprise Full</c:v>
                </c:pt>
              </c:strCache>
            </c:strRef>
          </c:tx>
          <c:spPr>
            <a:solidFill>
              <a:schemeClr val="accent1"/>
            </a:solidFill>
            <a:ln>
              <a:solidFill>
                <a:schemeClr val="accent1"/>
              </a:solidFill>
            </a:ln>
          </c:spPr>
          <c:invertIfNegative val="0"/>
          <c:cat>
            <c:strRef>
              <c:f>Sheet1!$A$2:$A$4</c:f>
              <c:strCache>
                <c:ptCount val="3"/>
                <c:pt idx="0">
                  <c:v>W2K3</c:v>
                </c:pt>
                <c:pt idx="1">
                  <c:v>WS08 SP1</c:v>
                </c:pt>
                <c:pt idx="2">
                  <c:v>WS08 R2</c:v>
                </c:pt>
              </c:strCache>
            </c:strRef>
          </c:cat>
          <c:val>
            <c:numRef>
              <c:f>Sheet1!$B$2:$B$4</c:f>
              <c:numCache>
                <c:formatCode>General</c:formatCode>
                <c:ptCount val="3"/>
                <c:pt idx="0">
                  <c:v>250</c:v>
                </c:pt>
                <c:pt idx="1">
                  <c:v>158</c:v>
                </c:pt>
                <c:pt idx="2">
                  <c:v>121</c:v>
                </c:pt>
              </c:numCache>
            </c:numRef>
          </c:val>
        </c:ser>
        <c:ser>
          <c:idx val="0"/>
          <c:order val="1"/>
          <c:tx>
            <c:strRef>
              <c:f>Sheet1!$C$1</c:f>
              <c:strCache>
                <c:ptCount val="1"/>
                <c:pt idx="0">
                  <c:v>Enterprise Core</c:v>
                </c:pt>
              </c:strCache>
            </c:strRef>
          </c:tx>
          <c:spPr>
            <a:solidFill>
              <a:schemeClr val="accent2"/>
            </a:solidFill>
          </c:spPr>
          <c:invertIfNegative val="0"/>
          <c:cat>
            <c:strRef>
              <c:f>Sheet1!$A$2:$A$4</c:f>
              <c:strCache>
                <c:ptCount val="3"/>
                <c:pt idx="0">
                  <c:v>W2K3</c:v>
                </c:pt>
                <c:pt idx="1">
                  <c:v>WS08 SP1</c:v>
                </c:pt>
                <c:pt idx="2">
                  <c:v>WS08 R2</c:v>
                </c:pt>
              </c:strCache>
            </c:strRef>
          </c:cat>
          <c:val>
            <c:numRef>
              <c:f>Sheet1!$C$2:$C$4</c:f>
              <c:numCache>
                <c:formatCode>General</c:formatCode>
                <c:ptCount val="3"/>
                <c:pt idx="1">
                  <c:v>132</c:v>
                </c:pt>
                <c:pt idx="2">
                  <c:v>92</c:v>
                </c:pt>
              </c:numCache>
            </c:numRef>
          </c:val>
        </c:ser>
        <c:dLbls>
          <c:showLegendKey val="0"/>
          <c:showVal val="0"/>
          <c:showCatName val="0"/>
          <c:showSerName val="0"/>
          <c:showPercent val="0"/>
          <c:showBubbleSize val="0"/>
        </c:dLbls>
        <c:gapWidth val="150"/>
        <c:shape val="cylinder"/>
        <c:axId val="81603072"/>
        <c:axId val="88986688"/>
        <c:axId val="0"/>
      </c:bar3DChart>
      <c:catAx>
        <c:axId val="81603072"/>
        <c:scaling>
          <c:orientation val="minMax"/>
        </c:scaling>
        <c:delete val="0"/>
        <c:axPos val="b"/>
        <c:majorTickMark val="out"/>
        <c:minorTickMark val="none"/>
        <c:tickLblPos val="nextTo"/>
        <c:spPr>
          <a:ln>
            <a:solidFill>
              <a:schemeClr val="accent2">
                <a:lumMod val="50000"/>
              </a:schemeClr>
            </a:solidFill>
          </a:ln>
        </c:spPr>
        <c:txPr>
          <a:bodyPr/>
          <a:lstStyle/>
          <a:p>
            <a:pPr>
              <a:defRPr sz="2000">
                <a:effectLst>
                  <a:outerShdw blurRad="38100" dist="38100" dir="2700000" algn="tl">
                    <a:srgbClr xmlns:mc="http://schemas.openxmlformats.org/markup-compatibility/2006" xmlns:a14="http://schemas.microsoft.com/office/drawing/2010/main" val="000000" mc:Ignorable="">
                      <a:alpha val="43137"/>
                    </a:srgbClr>
                  </a:outerShdw>
                </a:effectLst>
              </a:defRPr>
            </a:pPr>
            <a:endParaRPr lang="en-US"/>
          </a:p>
        </c:txPr>
        <c:crossAx val="88986688"/>
        <c:crosses val="autoZero"/>
        <c:auto val="1"/>
        <c:lblAlgn val="ctr"/>
        <c:lblOffset val="100"/>
        <c:noMultiLvlLbl val="0"/>
      </c:catAx>
      <c:valAx>
        <c:axId val="88986688"/>
        <c:scaling>
          <c:orientation val="minMax"/>
        </c:scaling>
        <c:delete val="0"/>
        <c:axPos val="l"/>
        <c:majorGridlines>
          <c:spPr>
            <a:ln>
              <a:solidFill>
                <a:schemeClr val="accent2">
                  <a:lumMod val="50000"/>
                </a:schemeClr>
              </a:solidFill>
            </a:ln>
          </c:spPr>
        </c:majorGridlines>
        <c:title>
          <c:tx>
            <c:rich>
              <a:bodyPr rot="-5400000" vert="horz"/>
              <a:lstStyle/>
              <a:p>
                <a:pPr>
                  <a:defRPr/>
                </a:pPr>
                <a:r>
                  <a:rPr lang="en-US" dirty="0" smtClean="0"/>
                  <a:t>MB</a:t>
                </a:r>
                <a:endParaRPr lang="en-US" dirty="0"/>
              </a:p>
            </c:rich>
          </c:tx>
          <c:layout/>
          <c:overlay val="0"/>
        </c:title>
        <c:numFmt formatCode="General" sourceLinked="1"/>
        <c:majorTickMark val="out"/>
        <c:minorTickMark val="none"/>
        <c:tickLblPos val="nextTo"/>
        <c:spPr>
          <a:ln>
            <a:solidFill>
              <a:schemeClr val="accent2">
                <a:lumMod val="50000"/>
              </a:schemeClr>
            </a:solidFill>
          </a:ln>
        </c:spPr>
        <c:txPr>
          <a:bodyPr/>
          <a:lstStyle/>
          <a:p>
            <a:pPr>
              <a:defRPr sz="2400" b="0">
                <a:effectLst>
                  <a:outerShdw blurRad="38100" dist="38100" dir="2700000" algn="tl">
                    <a:srgbClr xmlns:mc="http://schemas.openxmlformats.org/markup-compatibility/2006" xmlns:a14="http://schemas.microsoft.com/office/drawing/2010/main" val="000000" mc:Ignorable="">
                      <a:alpha val="43137"/>
                    </a:srgbClr>
                  </a:outerShdw>
                </a:effectLst>
              </a:defRPr>
            </a:pPr>
            <a:endParaRPr lang="en-US"/>
          </a:p>
        </c:txPr>
        <c:crossAx val="81603072"/>
        <c:crosses val="autoZero"/>
        <c:crossBetween val="between"/>
        <c:minorUnit val="0.2"/>
      </c:valAx>
    </c:plotArea>
    <c:legend>
      <c:legendPos val="r"/>
      <c:layout>
        <c:manualLayout>
          <c:xMode val="edge"/>
          <c:yMode val="edge"/>
          <c:x val="0.65390975439263854"/>
          <c:y val="0.14627660640242474"/>
          <c:w val="0.22966866724366117"/>
          <c:h val="0.14544403970597231"/>
        </c:manualLayout>
      </c:layout>
      <c:overlay val="1"/>
    </c:legend>
    <c:plotVisOnly val="1"/>
    <c:dispBlanksAs val="zero"/>
    <c:showDLblsOverMax val="0"/>
  </c:chart>
  <c:txPr>
    <a:bodyPr/>
    <a:lstStyle/>
    <a:p>
      <a:pPr>
        <a:defRPr sz="1800"/>
      </a:pPr>
      <a:endParaRPr lang="en-US"/>
    </a:p>
  </c:txPr>
  <c:externalData r:id="rId1">
    <c:autoUpdate val="1"/>
  </c:externalData>
  <c:extLst>
    <c:ext xmlns:c14="http://schemas.openxmlformats.org/drawingml/2008/10/chart" uri="http://schemas.openxmlformats.org/drawingml/2008/10/chart">
      <c14:showSketchBtn val="1"/>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effectLst>
                  <a:outerShdw blurRad="38100" dist="38100" dir="2700000" algn="tl">
                    <a:srgbClr xmlns:mc="http://schemas.openxmlformats.org/markup-compatibility/2006" xmlns:a14="http://schemas.microsoft.com/office/drawing/2010/main" val="000000" mc:Ignorable="">
                      <a:alpha val="43137"/>
                    </a:srgbClr>
                  </a:outerShdw>
                </a:effectLst>
              </a:defRPr>
            </a:pPr>
            <a:r>
              <a:rPr lang="en-US" sz="1800" dirty="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a typeface="+mn-ea"/>
                <a:cs typeface="+mn-cs"/>
              </a:rPr>
              <a:t>System Power vs. CPU </a:t>
            </a:r>
            <a:r>
              <a:rPr lang="en-US" sz="1800" dirty="0" smtClean="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a typeface="+mn-ea"/>
                <a:cs typeface="+mn-cs"/>
              </a:rPr>
              <a:t>Utilization</a:t>
            </a:r>
          </a:p>
          <a:p>
            <a:pPr>
              <a:defRPr>
                <a:effectLst>
                  <a:outerShdw blurRad="38100" dist="38100" dir="2700000" algn="tl">
                    <a:srgbClr xmlns:mc="http://schemas.openxmlformats.org/markup-compatibility/2006" xmlns:a14="http://schemas.microsoft.com/office/drawing/2010/main" val="000000" mc:Ignorable="">
                      <a:alpha val="43137"/>
                    </a:srgbClr>
                  </a:outerShdw>
                </a:effectLst>
              </a:defRPr>
            </a:pPr>
            <a:r>
              <a:rPr lang="en-US" sz="1800" dirty="0" smtClean="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a typeface="+mn-ea"/>
                <a:cs typeface="+mn-cs"/>
              </a:rPr>
              <a:t>(Idle)</a:t>
            </a:r>
            <a:endParaRPr lang="en-US" sz="1800" dirty="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a typeface="+mn-ea"/>
              <a:cs typeface="+mn-cs"/>
            </a:endParaRPr>
          </a:p>
        </c:rich>
      </c:tx>
      <c:layout>
        <c:manualLayout>
          <c:xMode val="edge"/>
          <c:yMode val="edge"/>
          <c:x val="0.21791191873148968"/>
          <c:y val="7.6719576719576799E-2"/>
        </c:manualLayout>
      </c:layout>
      <c:overlay val="0"/>
    </c:title>
    <c:autoTitleDeleted val="0"/>
    <c:plotArea>
      <c:layout>
        <c:manualLayout>
          <c:layoutTarget val="inner"/>
          <c:xMode val="edge"/>
          <c:yMode val="edge"/>
          <c:x val="0.28361122622830043"/>
          <c:y val="0.25444444444444442"/>
          <c:w val="0.65343555739743064"/>
          <c:h val="0.52248677248677244"/>
        </c:manualLayout>
      </c:layout>
      <c:scatterChart>
        <c:scatterStyle val="lineMarker"/>
        <c:varyColors val="0"/>
        <c:ser>
          <c:idx val="0"/>
          <c:order val="0"/>
          <c:spPr>
            <a:ln w="88900" cmpd="sng">
              <a:solidFill>
                <a:srgbClr xmlns:mc="http://schemas.openxmlformats.org/markup-compatibility/2006" xmlns:a14="http://schemas.microsoft.com/office/drawing/2010/main" val="FFC409" mc:Ignorable=""/>
              </a:solidFill>
            </a:ln>
          </c:spPr>
          <c:marker>
            <c:symbol val="none"/>
          </c:marker>
          <c:xVal>
            <c:numRef>
              <c:f>Sheet3!$A$34:$A$40</c:f>
              <c:numCache>
                <c:formatCode>General</c:formatCode>
                <c:ptCount val="7"/>
                <c:pt idx="0">
                  <c:v>0.58000000000000052</c:v>
                </c:pt>
                <c:pt idx="1">
                  <c:v>19.079999999999988</c:v>
                </c:pt>
                <c:pt idx="2">
                  <c:v>37.450000000000003</c:v>
                </c:pt>
                <c:pt idx="3">
                  <c:v>56.05</c:v>
                </c:pt>
                <c:pt idx="4">
                  <c:v>72.440000000000026</c:v>
                </c:pt>
                <c:pt idx="5">
                  <c:v>84.57</c:v>
                </c:pt>
                <c:pt idx="6">
                  <c:v>99.52</c:v>
                </c:pt>
              </c:numCache>
            </c:numRef>
          </c:xVal>
          <c:yVal>
            <c:numRef>
              <c:f>Sheet3!$B$34:$B$40</c:f>
              <c:numCache>
                <c:formatCode>_(* #,##0.00_);_(* \(#,##0.00\);_(* "-"??_);_(@_)</c:formatCode>
                <c:ptCount val="7"/>
                <c:pt idx="0">
                  <c:v>15.738000999999999</c:v>
                </c:pt>
                <c:pt idx="1">
                  <c:v>18.206170999999987</c:v>
                </c:pt>
                <c:pt idx="2">
                  <c:v>20.216161000000035</c:v>
                </c:pt>
                <c:pt idx="3">
                  <c:v>22.256571999999988</c:v>
                </c:pt>
                <c:pt idx="4">
                  <c:v>29.751441999999987</c:v>
                </c:pt>
                <c:pt idx="5">
                  <c:v>32.093397000000003</c:v>
                </c:pt>
                <c:pt idx="6">
                  <c:v>33.858746000000004</c:v>
                </c:pt>
              </c:numCache>
            </c:numRef>
          </c:yVal>
          <c:smooth val="0"/>
        </c:ser>
        <c:dLbls>
          <c:showLegendKey val="0"/>
          <c:showVal val="0"/>
          <c:showCatName val="0"/>
          <c:showSerName val="0"/>
          <c:showPercent val="0"/>
          <c:showBubbleSize val="0"/>
        </c:dLbls>
        <c:axId val="56648256"/>
        <c:axId val="56648832"/>
      </c:scatterChart>
      <c:valAx>
        <c:axId val="56648256"/>
        <c:scaling>
          <c:orientation val="minMax"/>
          <c:max val="100"/>
        </c:scaling>
        <c:delete val="0"/>
        <c:axPos val="b"/>
        <c:title>
          <c:tx>
            <c:rich>
              <a:bodyPr/>
              <a:lstStyle/>
              <a:p>
                <a:pPr>
                  <a:defRPr sz="1600">
                    <a:effectLst>
                      <a:outerShdw blurRad="38100" dist="38100" dir="2700000" algn="tl">
                        <a:srgbClr xmlns:mc="http://schemas.openxmlformats.org/markup-compatibility/2006" xmlns:a14="http://schemas.microsoft.com/office/drawing/2010/main" val="000000" mc:Ignorable="">
                          <a:alpha val="43137"/>
                        </a:srgbClr>
                      </a:outerShdw>
                    </a:effectLst>
                  </a:defRPr>
                </a:pPr>
                <a:r>
                  <a:rPr lang="en-US" sz="1600">
                    <a:effectLst>
                      <a:outerShdw blurRad="38100" dist="38100" dir="2700000" algn="tl">
                        <a:srgbClr xmlns:mc="http://schemas.openxmlformats.org/markup-compatibility/2006" xmlns:a14="http://schemas.microsoft.com/office/drawing/2010/main" val="000000" mc:Ignorable="">
                          <a:alpha val="43137"/>
                        </a:srgbClr>
                      </a:outerShdw>
                    </a:effectLst>
                  </a:rPr>
                  <a:t>CPU Utilization (%)</a:t>
                </a:r>
              </a:p>
            </c:rich>
          </c:tx>
          <c:layout>
            <c:manualLayout>
              <c:xMode val="edge"/>
              <c:yMode val="edge"/>
              <c:x val="0.48501692222682702"/>
              <c:y val="0.91247143462321589"/>
            </c:manualLayout>
          </c:layout>
          <c:overlay val="0"/>
        </c:title>
        <c:numFmt formatCode="General" sourceLinked="1"/>
        <c:majorTickMark val="out"/>
        <c:minorTickMark val="none"/>
        <c:tickLblPos val="nextTo"/>
        <c:txPr>
          <a:bodyPr/>
          <a:lstStyle/>
          <a:p>
            <a:pPr>
              <a:defRPr b="1"/>
            </a:pPr>
            <a:endParaRPr lang="en-US"/>
          </a:p>
        </c:txPr>
        <c:crossAx val="56648832"/>
        <c:crosses val="autoZero"/>
        <c:crossBetween val="midCat"/>
      </c:valAx>
      <c:valAx>
        <c:axId val="56648832"/>
        <c:scaling>
          <c:orientation val="minMax"/>
        </c:scaling>
        <c:delete val="0"/>
        <c:axPos val="l"/>
        <c:majorGridlines/>
        <c:title>
          <c:tx>
            <c:rich>
              <a:bodyPr rot="-5400000" vert="horz"/>
              <a:lstStyle/>
              <a:p>
                <a:pPr algn="ctr" rtl="0">
                  <a:defRPr sz="2160" b="1" i="0" u="none" strike="noStrike" kern="1200" baseline="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pPr>
                <a:r>
                  <a:rPr lang="en-US" sz="1400" b="1" i="0" u="none" strike="noStrike" kern="1200" baseline="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a typeface="+mn-ea"/>
                    <a:cs typeface="+mn-cs"/>
                  </a:rPr>
                  <a:t>Total System Power (Watts)</a:t>
                </a:r>
              </a:p>
            </c:rich>
          </c:tx>
          <c:layout>
            <c:manualLayout>
              <c:xMode val="edge"/>
              <c:yMode val="edge"/>
              <c:x val="0.10082728968089515"/>
              <c:y val="0.16283298177825792"/>
            </c:manualLayout>
          </c:layout>
          <c:overlay val="0"/>
        </c:title>
        <c:numFmt formatCode="_(* #,##0.00_);_(* \(#,##0.00\);_(* &quot;-&quot;??_);_(@_)" sourceLinked="1"/>
        <c:majorTickMark val="out"/>
        <c:minorTickMark val="none"/>
        <c:tickLblPos val="nextTo"/>
        <c:txPr>
          <a:bodyPr/>
          <a:lstStyle/>
          <a:p>
            <a:pPr>
              <a:defRPr sz="1400" b="1"/>
            </a:pPr>
            <a:endParaRPr lang="en-US"/>
          </a:p>
        </c:txPr>
        <c:crossAx val="56648256"/>
        <c:crosses val="autoZero"/>
        <c:crossBetween val="midCat"/>
      </c:valAx>
      <c:spPr>
        <a:gradFill>
          <a:gsLst>
            <a:gs pos="0">
              <a:srgbClr xmlns:mc="http://schemas.openxmlformats.org/markup-compatibility/2006" xmlns:a14="http://schemas.microsoft.com/office/drawing/2010/main" val="000000" mc:Ignorable="">
                <a:alpha val="0"/>
              </a:srgbClr>
            </a:gs>
            <a:gs pos="100000">
              <a:srgbClr xmlns:mc="http://schemas.openxmlformats.org/markup-compatibility/2006" xmlns:a14="http://schemas.microsoft.com/office/drawing/2010/main" val="000000" mc:Ignorable="">
                <a:alpha val="30000"/>
              </a:srgbClr>
            </a:gs>
          </a:gsLst>
          <a:lin ang="7200000" scaled="0"/>
        </a:gradFill>
      </c:spPr>
    </c:plotArea>
    <c:plotVisOnly val="1"/>
    <c:dispBlanksAs val="gap"/>
    <c:showDLblsOverMax val="0"/>
  </c:chart>
  <c:spPr>
    <a:noFill/>
  </c:spPr>
  <c:txPr>
    <a:bodyPr/>
    <a:lstStyle/>
    <a:p>
      <a:pPr>
        <a:defRPr sz="1800"/>
      </a:pPr>
      <a:endParaRPr lang="en-US"/>
    </a:p>
  </c:txPr>
  <c:externalData r:id="rId1">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Physical Drive vs. Fixed VHD vs.</a:t>
            </a:r>
            <a:r>
              <a:rPr lang="en-US" baseline="0"/>
              <a:t> Dynamic VHD vs. Passthru (VM Mode)</a:t>
            </a:r>
            <a:endParaRPr lang="en-US"/>
          </a:p>
        </c:rich>
      </c:tx>
      <c:layout/>
      <c:overlay val="0"/>
    </c:title>
    <c:autoTitleDeleted val="0"/>
    <c:plotArea>
      <c:layout/>
      <c:barChart>
        <c:barDir val="col"/>
        <c:grouping val="clustered"/>
        <c:varyColors val="0"/>
        <c:ser>
          <c:idx val="0"/>
          <c:order val="0"/>
          <c:tx>
            <c:v>Physical Drive in Host</c:v>
          </c:tx>
          <c:invertIfNegative val="0"/>
          <c:cat>
            <c:strRef>
              <c:f>'[Summary_Native_vs_V1_VHD_Performance_Comparison_KT.xlsx]Win7 vs. Win2K8'!$A$4:$A$7</c:f>
              <c:strCache>
                <c:ptCount val="4"/>
                <c:pt idx="0">
                  <c:v>64K Sequential Read</c:v>
                </c:pt>
                <c:pt idx="1">
                  <c:v>64K Sequential Write</c:v>
                </c:pt>
                <c:pt idx="2">
                  <c:v>4K Random Read</c:v>
                </c:pt>
                <c:pt idx="3">
                  <c:v>4K Random Write</c:v>
                </c:pt>
              </c:strCache>
            </c:strRef>
          </c:cat>
          <c:val>
            <c:numRef>
              <c:f>'[Summary_Native_vs_V1_VHD_Performance_Comparison_KT.xlsx]Win7 vs. Win2K8'!$B$4:$B$7</c:f>
              <c:numCache>
                <c:formatCode>0.00</c:formatCode>
                <c:ptCount val="4"/>
                <c:pt idx="0">
                  <c:v>714.73376599999995</c:v>
                </c:pt>
                <c:pt idx="1">
                  <c:v>338.39538199999993</c:v>
                </c:pt>
                <c:pt idx="2">
                  <c:v>6.6688429999999945</c:v>
                </c:pt>
                <c:pt idx="3">
                  <c:v>10.35330600000003</c:v>
                </c:pt>
              </c:numCache>
            </c:numRef>
          </c:val>
        </c:ser>
        <c:ser>
          <c:idx val="1"/>
          <c:order val="1"/>
          <c:tx>
            <c:v>Fixed VHD in Win7</c:v>
          </c:tx>
          <c:invertIfNegative val="0"/>
          <c:val>
            <c:numRef>
              <c:f>'[Summary_Native_vs_V1_VHD_Performance_Comparison_KT.xlsx]Win7 vs. Win2K8'!$C$4:$C$7</c:f>
              <c:numCache>
                <c:formatCode>0.00</c:formatCode>
                <c:ptCount val="4"/>
                <c:pt idx="0">
                  <c:v>713.31619299999795</c:v>
                </c:pt>
                <c:pt idx="1">
                  <c:v>327.97467599999999</c:v>
                </c:pt>
                <c:pt idx="2">
                  <c:v>6.6759859999999795</c:v>
                </c:pt>
                <c:pt idx="3">
                  <c:v>10.438648000000001</c:v>
                </c:pt>
              </c:numCache>
            </c:numRef>
          </c:val>
        </c:ser>
        <c:ser>
          <c:idx val="3"/>
          <c:order val="2"/>
          <c:tx>
            <c:v>Dynamic VHD in Win7</c:v>
          </c:tx>
          <c:invertIfNegative val="0"/>
          <c:val>
            <c:numRef>
              <c:f>'[Summary_Native_vs_V1_VHD_Performance_Comparison_KT.xlsx]Win7 vs. Win2K8'!$E$4:$E$7</c:f>
              <c:numCache>
                <c:formatCode>0.00</c:formatCode>
                <c:ptCount val="4"/>
                <c:pt idx="0">
                  <c:v>714.56219899999758</c:v>
                </c:pt>
                <c:pt idx="1">
                  <c:v>230.46547100000001</c:v>
                </c:pt>
                <c:pt idx="2">
                  <c:v>6.674709</c:v>
                </c:pt>
                <c:pt idx="3">
                  <c:v>8.9679789999999997</c:v>
                </c:pt>
              </c:numCache>
            </c:numRef>
          </c:val>
        </c:ser>
        <c:ser>
          <c:idx val="5"/>
          <c:order val="3"/>
          <c:tx>
            <c:v>Passthru in Win7</c:v>
          </c:tx>
          <c:invertIfNegative val="0"/>
          <c:val>
            <c:numRef>
              <c:f>'[Summary_Native_vs_V1_VHD_Performance_Comparison_KT.xlsx]Win7 vs. Win2K8'!$G$4:$G$7</c:f>
              <c:numCache>
                <c:formatCode>0.00</c:formatCode>
                <c:ptCount val="4"/>
                <c:pt idx="0">
                  <c:v>715.53</c:v>
                </c:pt>
                <c:pt idx="1">
                  <c:v>315.22999999999917</c:v>
                </c:pt>
                <c:pt idx="2">
                  <c:v>6.6599999999999975</c:v>
                </c:pt>
                <c:pt idx="3">
                  <c:v>10.48</c:v>
                </c:pt>
              </c:numCache>
            </c:numRef>
          </c:val>
        </c:ser>
        <c:dLbls>
          <c:showLegendKey val="0"/>
          <c:showVal val="0"/>
          <c:showCatName val="0"/>
          <c:showSerName val="0"/>
          <c:showPercent val="0"/>
          <c:showBubbleSize val="0"/>
        </c:dLbls>
        <c:gapWidth val="150"/>
        <c:axId val="54963712"/>
        <c:axId val="56652864"/>
      </c:barChart>
      <c:catAx>
        <c:axId val="54963712"/>
        <c:scaling>
          <c:orientation val="minMax"/>
        </c:scaling>
        <c:delete val="0"/>
        <c:axPos val="b"/>
        <c:majorTickMark val="none"/>
        <c:minorTickMark val="none"/>
        <c:tickLblPos val="nextTo"/>
        <c:txPr>
          <a:bodyPr/>
          <a:lstStyle/>
          <a:p>
            <a:pPr>
              <a:defRPr sz="1800" b="1">
                <a:solidFill>
                  <a:schemeClr val="tx1"/>
                </a:solidFill>
              </a:defRPr>
            </a:pPr>
            <a:endParaRPr lang="en-US"/>
          </a:p>
        </c:txPr>
        <c:crossAx val="56652864"/>
        <c:crosses val="autoZero"/>
        <c:auto val="1"/>
        <c:lblAlgn val="ctr"/>
        <c:lblOffset val="100"/>
        <c:noMultiLvlLbl val="0"/>
      </c:catAx>
      <c:valAx>
        <c:axId val="56652864"/>
        <c:scaling>
          <c:logBase val="10"/>
          <c:orientation val="minMax"/>
        </c:scaling>
        <c:delete val="0"/>
        <c:axPos val="l"/>
        <c:majorGridlines/>
        <c:minorGridlines/>
        <c:title>
          <c:tx>
            <c:rich>
              <a:bodyPr/>
              <a:lstStyle/>
              <a:p>
                <a:pPr>
                  <a:defRPr sz="1600"/>
                </a:pPr>
                <a:r>
                  <a:rPr lang="en-US" sz="1600"/>
                  <a:t>Througput(MBps)</a:t>
                </a:r>
              </a:p>
            </c:rich>
          </c:tx>
          <c:layout/>
          <c:overlay val="0"/>
        </c:title>
        <c:numFmt formatCode="0.00" sourceLinked="1"/>
        <c:majorTickMark val="out"/>
        <c:minorTickMark val="none"/>
        <c:tickLblPos val="nextTo"/>
        <c:crossAx val="54963712"/>
        <c:crosses val="autoZero"/>
        <c:crossBetween val="between"/>
      </c:valAx>
    </c:plotArea>
    <c:legend>
      <c:legendPos val="r"/>
      <c:layout/>
      <c:overlay val="0"/>
      <c:txPr>
        <a:bodyPr/>
        <a:lstStyle/>
        <a:p>
          <a:pPr>
            <a:defRPr sz="1600"/>
          </a:pPr>
          <a:endParaRPr lang="en-US"/>
        </a:p>
      </c:txPr>
    </c:legend>
    <c:plotVisOnly val="1"/>
    <c:dispBlanksAs val="zero"/>
    <c:showDLblsOverMax val="0"/>
  </c:chart>
  <c:externalData r:id="rId1">
    <c:autoUpdate val="1"/>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Sheet1!$A$19</c:f>
              <c:strCache>
                <c:ptCount val="1"/>
                <c:pt idx="0">
                  <c:v>Fibers</c:v>
                </c:pt>
              </c:strCache>
            </c:strRef>
          </c:tx>
          <c:spPr>
            <a:gradFill rotWithShape="1">
              <a:gsLst>
                <a:gs pos="0">
                  <a:schemeClr val="accent3">
                    <a:shade val="58000"/>
                    <a:satMod val="150000"/>
                  </a:schemeClr>
                </a:gs>
                <a:gs pos="72000">
                  <a:schemeClr val="accent3">
                    <a:tint val="90000"/>
                    <a:satMod val="135000"/>
                  </a:schemeClr>
                </a:gs>
                <a:gs pos="100000">
                  <a:schemeClr val="accent3">
                    <a:tint val="8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c:spPr>
          <c:invertIfNegative val="0"/>
          <c:cat>
            <c:strRef>
              <c:f>Sheet1!$B$18:$C$18</c:f>
              <c:strCache>
                <c:ptCount val="2"/>
                <c:pt idx="0">
                  <c:v>128 LP</c:v>
                </c:pt>
                <c:pt idx="1">
                  <c:v>256 LP</c:v>
                </c:pt>
              </c:strCache>
            </c:strRef>
          </c:cat>
          <c:val>
            <c:numRef>
              <c:f>Sheet1!$B$19:$C$19</c:f>
              <c:numCache>
                <c:formatCode>General</c:formatCode>
                <c:ptCount val="2"/>
                <c:pt idx="0">
                  <c:v>1193</c:v>
                </c:pt>
                <c:pt idx="1">
                  <c:v>2023</c:v>
                </c:pt>
              </c:numCache>
            </c:numRef>
          </c:val>
        </c:ser>
        <c:ser>
          <c:idx val="1"/>
          <c:order val="1"/>
          <c:tx>
            <c:strRef>
              <c:f>Sheet1!$A$20</c:f>
              <c:strCache>
                <c:ptCount val="1"/>
                <c:pt idx="0">
                  <c:v>Threads</c:v>
                </c:pt>
              </c:strCache>
            </c:strRef>
          </c:tx>
          <c:spPr>
            <a:gradFill rotWithShape="1">
              <a:gsLst>
                <a:gs pos="0">
                  <a:schemeClr val="accent4">
                    <a:shade val="58000"/>
                    <a:satMod val="150000"/>
                  </a:schemeClr>
                </a:gs>
                <a:gs pos="72000">
                  <a:schemeClr val="accent4">
                    <a:tint val="90000"/>
                    <a:satMod val="135000"/>
                  </a:schemeClr>
                </a:gs>
                <a:gs pos="100000">
                  <a:schemeClr val="accent4">
                    <a:tint val="80000"/>
                    <a:satMod val="155000"/>
                  </a:schemeClr>
                </a:gs>
              </a:gsLst>
              <a:lin ang="16200000" scaled="0"/>
            </a:gradFill>
            <a:ln>
              <a:noFill/>
            </a:ln>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c:spPr>
          <c:invertIfNegative val="0"/>
          <c:cat>
            <c:strRef>
              <c:f>Sheet1!$B$18:$C$18</c:f>
              <c:strCache>
                <c:ptCount val="2"/>
                <c:pt idx="0">
                  <c:v>128 LP</c:v>
                </c:pt>
                <c:pt idx="1">
                  <c:v>256 LP</c:v>
                </c:pt>
              </c:strCache>
            </c:strRef>
          </c:cat>
          <c:val>
            <c:numRef>
              <c:f>Sheet1!$B$20:$C$20</c:f>
              <c:numCache>
                <c:formatCode>General</c:formatCode>
                <c:ptCount val="2"/>
                <c:pt idx="0">
                  <c:v>1208</c:v>
                </c:pt>
                <c:pt idx="1">
                  <c:v>2001</c:v>
                </c:pt>
              </c:numCache>
            </c:numRef>
          </c:val>
        </c:ser>
        <c:dLbls>
          <c:showLegendKey val="0"/>
          <c:showVal val="0"/>
          <c:showCatName val="0"/>
          <c:showSerName val="0"/>
          <c:showPercent val="0"/>
          <c:showBubbleSize val="0"/>
        </c:dLbls>
        <c:gapWidth val="150"/>
        <c:shape val="cylinder"/>
        <c:axId val="55631872"/>
        <c:axId val="56657600"/>
        <c:axId val="0"/>
      </c:bar3DChart>
      <c:catAx>
        <c:axId val="55631872"/>
        <c:scaling>
          <c:orientation val="minMax"/>
        </c:scaling>
        <c:delete val="0"/>
        <c:axPos val="b"/>
        <c:majorTickMark val="out"/>
        <c:minorTickMark val="none"/>
        <c:tickLblPos val="nextTo"/>
        <c:txPr>
          <a:bodyPr/>
          <a:lstStyle/>
          <a:p>
            <a:pPr>
              <a:defRPr sz="1400"/>
            </a:pPr>
            <a:endParaRPr lang="en-US"/>
          </a:p>
        </c:txPr>
        <c:crossAx val="56657600"/>
        <c:crosses val="autoZero"/>
        <c:auto val="1"/>
        <c:lblAlgn val="ctr"/>
        <c:lblOffset val="100"/>
        <c:noMultiLvlLbl val="0"/>
      </c:catAx>
      <c:valAx>
        <c:axId val="56657600"/>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55631872"/>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1"/>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drawings/drawing1.xml><?xml version="1.0" encoding="utf-8"?>
<c:userShapes xmlns:c="http://schemas.openxmlformats.org/drawingml/2006/chart">
  <cdr:relSizeAnchor xmlns:cdr="http://schemas.openxmlformats.org/drawingml/2006/chartDrawing">
    <cdr:from>
      <cdr:x>0.79376</cdr:x>
      <cdr:y>0.90472</cdr:y>
    </cdr:from>
    <cdr:to>
      <cdr:x>0.93613</cdr:x>
      <cdr:y>0.93947</cdr:y>
    </cdr:to>
    <cdr:sp macro="" textlink="">
      <cdr:nvSpPr>
        <cdr:cNvPr id="2" name="TextBox 1"/>
        <cdr:cNvSpPr txBox="1"/>
      </cdr:nvSpPr>
      <cdr:spPr>
        <a:xfrm xmlns:a="http://schemas.openxmlformats.org/drawingml/2006/main">
          <a:off x="6688001" y="4911971"/>
          <a:ext cx="1199568" cy="18866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dirty="0">
              <a:solidFill>
                <a:schemeClr val="accent1"/>
              </a:solidFill>
            </a:rPr>
            <a:t>(Log Scaled by 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xmlns:mc="http://schemas.openxmlformats.org/markup-compatibility/2006" xmlns:a14="http://schemas.microsoft.com/office/drawing/2010/main" val="000000" mc:Ignorable=""/>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xmlns:mc="http://schemas.openxmlformats.org/markup-compatibility/2006" xmlns:a14="http://schemas.microsoft.com/office/drawing/2010/main" val="000000" mc:Ignorable=""/>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xmlns:mc="http://schemas.openxmlformats.org/markup-compatibility/2006" xmlns:a14="http://schemas.microsoft.com/office/drawing/2010/main" val="000000" mc:Ignorable=""/>
                </a:solidFill>
                <a:latin typeface="Trebuchet MS" pitchFamily="34" charset="0"/>
              </a:rPr>
            </a:br>
            <a:r>
              <a:rPr lang="en-US" sz="500" dirty="0" smtClean="0">
                <a:solidFill>
                  <a:srgbClr xmlns:mc="http://schemas.openxmlformats.org/markup-compatibility/2006" xmlns:a14="http://schemas.microsoft.com/office/drawing/2010/main" val="000000" mc:Ignorable=""/>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10/main" val="48448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xmlns:mc="http://schemas.openxmlformats.org/markup-compatibility/2006" xmlns:a14="http://schemas.microsoft.com/office/drawing/2010/main" val="000000" mc:Ignorable=""/>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xmlns:mc="http://schemas.openxmlformats.org/markup-compatibility/2006" xmlns:a14="http://schemas.microsoft.com/office/drawing/2010/main" val="000000" mc:Ignorable=""/>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xmlns:mc="http://schemas.openxmlformats.org/markup-compatibility/2006" xmlns:a14="http://schemas.microsoft.com/office/drawing/2010/main" val="000000" mc:Ignorable=""/>
                </a:solidFill>
                <a:latin typeface="Trebuchet MS" pitchFamily="34" charset="0"/>
              </a:rPr>
            </a:br>
            <a:r>
              <a:rPr lang="en-US" sz="500" smtClean="0">
                <a:solidFill>
                  <a:srgbClr xmlns:mc="http://schemas.openxmlformats.org/markup-compatibility/2006" xmlns:a14="http://schemas.microsoft.com/office/drawing/2010/main" val="000000" mc:Ignorable=""/>
                </a:solidFill>
                <a:latin typeface="Trebuchet MS" pitchFamily="34" charset="0"/>
              </a:rPr>
              <a:t>MICROSOFT MAKES NO WARRANTIES, EXPRESS, IMPLIED OR STATUTORY, AS TO THE INFORMATION IN THIS PRESENTATION.</a:t>
            </a:r>
            <a:endParaRPr lang="en-US" sz="500" dirty="0" smtClean="0">
              <a:solidFill>
                <a:srgbClr xmlns:mc="http://schemas.openxmlformats.org/markup-compatibility/2006" xmlns:a14="http://schemas.microsoft.com/office/drawing/2010/main" val="000000" mc:Ignorable=""/>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199197405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D8326C-1F34-4489-9F06-1A22222D191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298575" y="801688"/>
            <a:ext cx="4260850" cy="3195637"/>
          </a:xfr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5948584-471E-42FA-9E16-D2A10B72DAF1}" type="slidenum">
              <a:rPr lang="en-US" smtClean="0">
                <a:solidFill>
                  <a:srgbClr xmlns:mc="http://schemas.openxmlformats.org/markup-compatibility/2006" xmlns:a14="http://schemas.microsoft.com/office/drawing/2010/main" val="000000" mc:Ignorable=""/>
                </a:solidFill>
                <a:latin typeface="Arial" pitchFamily="34" charset="0"/>
                <a:cs typeface="Arial" pitchFamily="34" charset="0"/>
              </a:rPr>
              <a:pPr/>
              <a:t>30</a:t>
            </a:fld>
            <a:endParaRPr lang="en-US" smtClean="0">
              <a:solidFill>
                <a:srgbClr xmlns:mc="http://schemas.openxmlformats.org/markup-compatibility/2006" xmlns:a14="http://schemas.microsoft.com/office/drawing/2010/main" val="000000" mc:Ignorable=""/>
              </a:solidFill>
              <a:latin typeface="Arial" pitchFamily="34" charset="0"/>
              <a:cs typeface="Arial" pitchFamily="34" charset="0"/>
            </a:endParaRPr>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xfrm>
            <a:off x="915988" y="4343400"/>
            <a:ext cx="5026025" cy="4114800"/>
          </a:xfrm>
          <a:noFill/>
          <a:ln/>
        </p:spPr>
        <p:txBody>
          <a:bodyPr lIns="93173" tIns="46586" rIns="93173" bIns="46586"/>
          <a:lstStyle/>
          <a:p>
            <a:endParaRPr lang="en-US" dirty="0"/>
          </a:p>
        </p:txBody>
      </p:sp>
      <p:sp>
        <p:nvSpPr>
          <p:cNvPr id="7168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3173" tIns="46586" rIns="93173" bIns="46586" anchor="b"/>
          <a:lstStyle/>
          <a:p>
            <a:pPr algn="r" defTabSz="930275">
              <a:spcBef>
                <a:spcPct val="0"/>
              </a:spcBef>
            </a:pPr>
            <a:fld id="{A7DC2D32-E21D-4764-9BDD-7A475DE0C083}" type="slidenum">
              <a:rPr lang="en-US" sz="1200">
                <a:solidFill>
                  <a:srgbClr xmlns:mc="http://schemas.openxmlformats.org/markup-compatibility/2006" xmlns:a14="http://schemas.microsoft.com/office/drawing/2010/main" val="000000" mc:Ignorable=""/>
                </a:solidFill>
              </a:rPr>
              <a:pPr algn="r" defTabSz="930275">
                <a:spcBef>
                  <a:spcPct val="0"/>
                </a:spcBef>
              </a:pPr>
              <a:t>30</a:t>
            </a:fld>
            <a:endParaRPr lang="en-US" sz="1200">
              <a:solidFill>
                <a:srgbClr xmlns:mc="http://schemas.openxmlformats.org/markup-compatibility/2006" xmlns:a14="http://schemas.microsoft.com/office/drawing/2010/main" val="000000" mc:Ignorable=""/>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A68BBC-B309-484B-893D-30FD5E908E17}" type="slidenum">
              <a:rPr lang="en-US" smtClean="0"/>
              <a:pPr>
                <a:defRPr/>
              </a:pPr>
              <a:t>48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59</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61</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64</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65</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68</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5AEBBA-A58B-4443-B7C8-31CE25265AF6}" type="slidenum">
              <a:rPr lang="en-US" smtClean="0"/>
              <a:pPr>
                <a:defRPr/>
              </a:pPr>
              <a:t>71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a:p>
        </p:txBody>
      </p:sp>
      <p:sp>
        <p:nvSpPr>
          <p:cNvPr id="76804" name="Slide Number Placeholder 3"/>
          <p:cNvSpPr>
            <a:spLocks noGrp="1"/>
          </p:cNvSpPr>
          <p:nvPr>
            <p:ph type="sldNum" sz="quarter" idx="5"/>
          </p:nvPr>
        </p:nvSpPr>
        <p:spPr>
          <a:noFill/>
        </p:spPr>
        <p:txBody>
          <a:bodyPr/>
          <a:lstStyle/>
          <a:p>
            <a:fld id="{78914C24-8347-4E11-944D-027E49857458}" type="slidenum">
              <a:rPr lang="en-US" smtClean="0">
                <a:solidFill>
                  <a:srgbClr xmlns:mc="http://schemas.openxmlformats.org/markup-compatibility/2006" xmlns:a14="http://schemas.microsoft.com/office/drawing/2010/main" val="000000" mc:Ignorable=""/>
                </a:solidFill>
                <a:latin typeface="Arial" pitchFamily="34" charset="0"/>
                <a:cs typeface="Arial" pitchFamily="34" charset="0"/>
              </a:rPr>
              <a:pPr/>
              <a:t>72</a:t>
            </a:fld>
            <a:endParaRPr lang="en-US" smtClean="0">
              <a:solidFill>
                <a:srgbClr xmlns:mc="http://schemas.openxmlformats.org/markup-compatibility/2006" xmlns:a14="http://schemas.microsoft.com/office/drawing/2010/main" val="000000" mc:Ignorable=""/>
              </a:solidFill>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73</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85</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87</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88</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298575" y="801688"/>
            <a:ext cx="4260850" cy="3195637"/>
          </a:xfr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11/17/2009 11:48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10/main" val="000000" mc:Ignorable=""/>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10/main" val="000000" mc:Ignorable=""/>
                </a:solidFill>
                <a:latin typeface="Segoe UI" pitchFamily="34" charset="0"/>
              </a:rPr>
            </a:br>
            <a:r>
              <a:rPr lang="en-US" dirty="0" smtClean="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91</a:t>
            </a:fld>
            <a:endParaRPr lang="en-US" dirty="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11/17/2009 11:48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xmlns:mc="http://schemas.openxmlformats.org/markup-compatibility/2006" xmlns:a14="http://schemas.microsoft.com/office/drawing/2010/main" val="000000" mc:Ignorable=""/>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xmlns:mc="http://schemas.openxmlformats.org/markup-compatibility/2006" xmlns:a14="http://schemas.microsoft.com/office/drawing/2010/main" val="000000" mc:Ignorable=""/>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xmlns:mc="http://schemas.openxmlformats.org/markup-compatibility/2006" xmlns:a14="http://schemas.microsoft.com/office/drawing/2010/main" val="000000" mc:Ignorable=""/>
                </a:solidFill>
                <a:latin typeface="Segoe UI" pitchFamily="34" charset="0"/>
              </a:rPr>
            </a:br>
            <a:r>
              <a:rPr lang="en-US" dirty="0" smtClean="0">
                <a:solidFill>
                  <a:srgbClr xmlns:mc="http://schemas.openxmlformats.org/markup-compatibility/2006" xmlns:a14="http://schemas.microsoft.com/office/drawing/2010/main" val="000000" mc:Ignorable=""/>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92</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8.xml"/><Relationship Id="rId4" Type="http://schemas.openxmlformats.org/officeDocument/2006/relationships/image" Target="../media/image28.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p:nvPicPr>
        <p:blipFill>
          <a:blip r:embed="rId3"/>
          <a:stretch>
            <a:fillRect/>
          </a:stretch>
        </p:blipFill>
        <p:spPr>
          <a:xfrm>
            <a:off x="7239000" y="6142428"/>
            <a:ext cx="1752600" cy="486972"/>
          </a:xfrm>
          <a:prstGeom prst="rect">
            <a:avLst/>
          </a:prstGeom>
        </p:spPr>
      </p:pic>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10/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p:nvPicPr>
        <p:blipFill>
          <a:blip r:embed="rId2"/>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p:nvPicPr>
        <p:blipFill>
          <a:blip r:embed="rId3"/>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p:nvPicPr>
        <p:blipFill>
          <a:blip r:embed="rId4"/>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p:nvPicPr>
        <p:blipFill>
          <a:blip r:embed="rId6"/>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7424748" y="1528071"/>
            <a:ext cx="945153" cy="851967"/>
          </a:xfrm>
          <a:prstGeom prst="rect">
            <a:avLst/>
          </a:prstGeom>
          <a:noFill/>
          <a:ln>
            <a:noFill/>
          </a:ln>
        </p:spPr>
      </p:pic>
      <p:sp>
        <p:nvSpPr>
          <p:cNvPr id="11" name="Freeform 9"/>
          <p:cNvSpPr>
            <a:spLocks/>
          </p:cNvSpPr>
          <p:nvPr/>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xmlns:mc="http://schemas.openxmlformats.org/markup-compatibility/2006" xmlns:a14="http://schemas.microsoft.com/office/drawing/2010/main" val="4595D1" mc:Ignorable="">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xmlns:mc="http://schemas.openxmlformats.org/markup-compatibility/2006" xmlns:a14="http://schemas.microsoft.com/office/drawing/2010/main" val="000000" mc:Ignorable=""/>
              </a:solidFill>
              <a:effectLst/>
              <a:uLnTx/>
              <a:uFillTx/>
              <a:latin typeface="Segoe" pitchFamily="34" charset="0"/>
              <a:ea typeface="+mn-ea"/>
              <a:cs typeface="+mn-cs"/>
            </a:endParaRPr>
          </a:p>
        </p:txBody>
      </p:sp>
      <p:sp>
        <p:nvSpPr>
          <p:cNvPr id="12" name="Rectangle 1"/>
          <p:cNvSpPr>
            <a:spLocks noChangeArrowheads="1"/>
          </p:cNvSpPr>
          <p:nvPr/>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 content is Microsoft Confidential</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TechReady content to any blogs or external Websites</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take photos or video of Sessions or Slides throughout the TechReady Event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All appropriate content will be made available on-demand </a:t>
            </a:r>
            <a: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event via </a:t>
            </a:r>
            <a:r>
              <a:rPr kumimoji="0" lang="en-US" sz="1800" b="0" i="1" u="sng"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https://www.mytechready.com</a:t>
            </a:r>
            <a: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 </a:t>
            </a:r>
            <a:b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br>
            <a:endParaRPr kumimoji="0" lang="en-US" sz="1800" b="0" i="1" u="sng" strike="noStrike" kern="1200"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10/main" val="000000" mc:Ignorable=""/>
                </a:solidFill>
                <a:effectLst/>
                <a:latin typeface="Calibri"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xmlns:mc="http://schemas.openxmlformats.org/markup-compatibility/2006" xmlns:a14="http://schemas.microsoft.com/office/drawing/2010/main" val="000000" mc:Ignorable=""/>
                </a:solidFill>
                <a:latin typeface="Consolas" pitchFamily="49" charset="0"/>
                <a:cs typeface="Courier New" pitchFamily="49" charset="0"/>
              </a:defRPr>
            </a:lvl1pPr>
            <a:lvl2pPr marL="457200" indent="6350">
              <a:lnSpc>
                <a:spcPct val="80000"/>
              </a:lnSpc>
              <a:buFontTx/>
              <a:buNone/>
              <a:defRPr sz="2400" b="0">
                <a:solidFill>
                  <a:srgbClr xmlns:mc="http://schemas.openxmlformats.org/markup-compatibility/2006" xmlns:a14="http://schemas.microsoft.com/office/drawing/2010/main" val="000000" mc:Ignorable=""/>
                </a:solidFill>
                <a:latin typeface="Consolas" pitchFamily="49" charset="0"/>
                <a:cs typeface="Courier New" pitchFamily="49" charset="0"/>
              </a:defRPr>
            </a:lvl2pPr>
            <a:lvl3pPr marL="796925" indent="0">
              <a:lnSpc>
                <a:spcPct val="80000"/>
              </a:lnSpc>
              <a:buFontTx/>
              <a:buNone/>
              <a:defRPr sz="2000" b="0">
                <a:solidFill>
                  <a:srgbClr xmlns:mc="http://schemas.openxmlformats.org/markup-compatibility/2006" xmlns:a14="http://schemas.microsoft.com/office/drawing/2010/main" val="000000" mc:Ignorable=""/>
                </a:solidFill>
                <a:latin typeface="Consolas" pitchFamily="49" charset="0"/>
                <a:cs typeface="Courier New" pitchFamily="49" charset="0"/>
              </a:defRPr>
            </a:lvl3pPr>
            <a:lvl4pPr marL="1147763" indent="20638">
              <a:lnSpc>
                <a:spcPct val="80000"/>
              </a:lnSpc>
              <a:buFontTx/>
              <a:buNone/>
              <a:defRPr sz="2000" b="0">
                <a:solidFill>
                  <a:srgbClr xmlns:mc="http://schemas.openxmlformats.org/markup-compatibility/2006" xmlns:a14="http://schemas.microsoft.com/office/drawing/2010/main" val="000000" mc:Ignorable=""/>
                </a:solidFill>
                <a:latin typeface="Consolas" pitchFamily="49" charset="0"/>
                <a:cs typeface="Courier New" pitchFamily="49" charset="0"/>
              </a:defRPr>
            </a:lvl4pPr>
            <a:lvl5pPr marL="1489075" indent="0">
              <a:lnSpc>
                <a:spcPct val="80000"/>
              </a:lnSpc>
              <a:buFontTx/>
              <a:buNone/>
              <a:defRPr sz="2000" b="0">
                <a:solidFill>
                  <a:srgbClr xmlns:mc="http://schemas.openxmlformats.org/markup-compatibility/2006" xmlns:a14="http://schemas.microsoft.com/office/drawing/2010/main" val="000000" mc:Ignorable=""/>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Hands-on Labs (session codes and titles)</a:t>
            </a:r>
            <a:endPar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Hands-on Labs (session codes and titles)</a:t>
            </a:r>
          </a:p>
        </p:txBody>
      </p:sp>
    </p:spTree>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xmlns:mc="http://schemas.openxmlformats.org/markup-compatibility/2006" xmlns:a14="http://schemas.microsoft.com/office/drawing/2010/main" val="000000" mc:Ignorable="">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5-10153_PDC_Breakout_Support_11-15\Template\Artwork\pdc_logo.png"/>
          <p:cNvPicPr>
            <a:picLocks noChangeAspect="1" noChangeArrowheads="1"/>
          </p:cNvPicPr>
          <p:nvPr/>
        </p:nvPicPr>
        <p:blipFill>
          <a:blip r:embed="rId3"/>
          <a:srcRect/>
          <a:stretch>
            <a:fillRect/>
          </a:stretch>
        </p:blipFill>
        <p:spPr bwMode="auto">
          <a:xfrm>
            <a:off x="7162800" y="6350793"/>
            <a:ext cx="1600200" cy="371475"/>
          </a:xfrm>
          <a:prstGeom prst="rect">
            <a:avLst/>
          </a:prstGeom>
          <a:noFill/>
        </p:spPr>
      </p:pic>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p:nvPicPr>
        <p:blipFill>
          <a:blip r:embed="rId3"/>
          <a:srcRect/>
          <a:stretch>
            <a:fillRect/>
          </a:stretch>
        </p:blipFill>
        <p:spPr bwMode="auto">
          <a:xfrm>
            <a:off x="7162800" y="6350793"/>
            <a:ext cx="1600200" cy="37147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p:nvSpPr>
        <p:spPr>
          <a:xfrm rot="16200000">
            <a:off x="6324600" y="2514600"/>
            <a:ext cx="2667000" cy="2971800"/>
          </a:xfrm>
          <a:prstGeom prst="snip1Rect">
            <a:avLst/>
          </a:prstGeom>
          <a:solidFill>
            <a:srgbClr xmlns:mc="http://schemas.openxmlformats.org/markup-compatibility/2006" xmlns:a14="http://schemas.microsoft.com/office/drawing/2010/main" val="DBD7D3"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p:nvPicPr>
        <p:blipFill>
          <a:blip r:embed="rId3"/>
          <a:srcRect/>
          <a:stretch>
            <a:fillRect/>
          </a:stretch>
        </p:blipFill>
        <p:spPr bwMode="auto">
          <a:xfrm>
            <a:off x="7162800" y="6350793"/>
            <a:ext cx="1600200" cy="371475"/>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924800" y="0"/>
            <a:ext cx="1219200" cy="323850"/>
          </a:xfrm>
          <a:prstGeom prst="rect">
            <a:avLst/>
          </a:prstGeom>
          <a:noFill/>
        </p:spPr>
        <p:txBody>
          <a:bodyPr>
            <a:spAutoFit/>
          </a:bodyPr>
          <a:lstStyle/>
          <a:p>
            <a:pPr fontAlgn="auto">
              <a:spcBef>
                <a:spcPts val="0"/>
              </a:spcBef>
              <a:spcAft>
                <a:spcPts val="0"/>
              </a:spcAft>
              <a:buClr>
                <a:schemeClr val="bg1"/>
              </a:buClr>
              <a:buFont typeface="Calibri" pitchFamily="34" charset="0"/>
              <a:buNone/>
              <a:defRPr/>
            </a:pPr>
            <a:r>
              <a:rPr lang="en-US" sz="1500" b="1" dirty="0">
                <a:solidFill>
                  <a:srgbClr xmlns:mc="http://schemas.openxmlformats.org/markup-compatibility/2006" xmlns:a14="http://schemas.microsoft.com/office/drawing/2010/main" val="CDD5E1" mc:Ignorable=""/>
                </a:solidFill>
                <a:latin typeface="+mn-lt"/>
                <a:ea typeface="+mn-ea"/>
                <a:cs typeface="+mn-cs"/>
              </a:rPr>
              <a:t>&gt;&gt;FUTURE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p:nvPicPr>
        <p:blipFill>
          <a:blip r:embed="rId3"/>
          <a:srcRect/>
          <a:stretch>
            <a:fillRect/>
          </a:stretch>
        </p:blipFill>
        <p:spPr bwMode="black">
          <a:xfrm>
            <a:off x="2274888" y="2895600"/>
            <a:ext cx="4594225" cy="990600"/>
          </a:xfrm>
          <a:prstGeom prst="rect">
            <a:avLst/>
          </a:prstGeom>
          <a:noFill/>
          <a:ln w="9525">
            <a:noFill/>
            <a:miter lim="800000"/>
            <a:headEnd/>
            <a:tailEnd/>
          </a:ln>
        </p:spPr>
      </p:pic>
      <p:pic>
        <p:nvPicPr>
          <p:cNvPr id="3" name="Picture 3" descr="PDClogo_info.png"/>
          <p:cNvPicPr>
            <a:picLocks noChangeAspect="1"/>
          </p:cNvPicPr>
          <p:nvPr/>
        </p:nvPicPr>
        <p:blipFill>
          <a:blip r:embed="rId4"/>
          <a:srcRect/>
          <a:stretch>
            <a:fillRect/>
          </a:stretch>
        </p:blipFill>
        <p:spPr bwMode="auto">
          <a:xfrm>
            <a:off x="7010400" y="228600"/>
            <a:ext cx="1771650" cy="590550"/>
          </a:xfrm>
          <a:prstGeom prst="rect">
            <a:avLst/>
          </a:prstGeom>
          <a:noFill/>
          <a:ln w="9525">
            <a:noFill/>
            <a:miter lim="800000"/>
            <a:headEnd/>
            <a:tailEnd/>
          </a:ln>
        </p:spPr>
      </p:pic>
      <p:sp>
        <p:nvSpPr>
          <p:cNvPr id="4" name="Text Box 3"/>
          <p:cNvSpPr txBox="1">
            <a:spLocks noChangeArrowheads="1"/>
          </p:cNvSpPr>
          <p:nvPr/>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chemeClr val="tx1"/>
                </a:solidFill>
                <a:latin typeface="Segoe UI" pitchFamily="34" charset="0"/>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chemeClr val="tx1"/>
                </a:solidFill>
                <a:latin typeface="Segoe UI" pitchFamily="34" charset="0"/>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lvl1pPr>
              <a:defRPr sz="40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NO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730249" y="379253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
        <p:nvSpPr>
          <p:cNvPr id="6" name="Text Placeholder 5"/>
          <p:cNvSpPr>
            <a:spLocks noGrp="1"/>
          </p:cNvSpPr>
          <p:nvPr>
            <p:ph type="body" sz="quarter" idx="10" hasCustomPrompt="1"/>
          </p:nvPr>
        </p:nvSpPr>
        <p:spPr>
          <a:xfrm>
            <a:off x="381000" y="323850"/>
            <a:ext cx="2712244" cy="276999"/>
          </a:xfrm>
        </p:spPr>
        <p:txBody>
          <a:bodyPr/>
          <a:lstStyle>
            <a:lvl1pPr marL="0" indent="0">
              <a:buNone/>
              <a:defRPr sz="2000" baseline="0"/>
            </a:lvl1pPr>
          </a:lstStyle>
          <a:p>
            <a:pPr lvl="0"/>
            <a:r>
              <a:rPr lang="en-US" dirty="0" smtClean="0"/>
              <a:t>Session Code:</a:t>
            </a:r>
            <a:endParaRPr lang="en-US" dirty="0"/>
          </a:p>
        </p:txBody>
      </p:sp>
    </p:spTree>
    <p:extLst>
      <p:ext uri="{BB962C8B-B14F-4D97-AF65-F5344CB8AC3E}">
        <p14:creationId xmlns:p14="http://schemas.microsoft.com/office/powerpoint/2010/main" val="40576208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7043208"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extLst>
      <p:ext uri="{BB962C8B-B14F-4D97-AF65-F5344CB8AC3E}">
        <p14:creationId xmlns:p14="http://schemas.microsoft.com/office/powerpoint/2010/main" val="32594404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Single Corner Rectangle 5"/>
          <p:cNvSpPr/>
          <p:nvPr userDrawn="1"/>
        </p:nvSpPr>
        <p:spPr>
          <a:xfrm rot="16200000">
            <a:off x="6324600" y="2514600"/>
            <a:ext cx="2667000" cy="2971800"/>
          </a:xfrm>
          <a:prstGeom prst="snip1Rect">
            <a:avLst/>
          </a:prstGeom>
          <a:solidFill>
            <a:srgbClr xmlns:mc="http://schemas.openxmlformats.org/markup-compatibility/2006" xmlns:a14="http://schemas.microsoft.com/office/drawing/2010/main" val="DBD7D3"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xmlns:mc="http://schemas.openxmlformats.org/markup-compatibility/2006" xmlns:a14="http://schemas.microsoft.com/office/drawing/2010/main" val="FFFFFF" mc:Ignorable=""/>
              </a:solidFill>
            </a:endParaRPr>
          </a:p>
        </p:txBody>
      </p:sp>
      <p:cxnSp>
        <p:nvCxnSpPr>
          <p:cNvPr id="8" name="Straight Connector 7"/>
          <p:cNvCxnSpPr/>
          <p:nvPr userDrawn="1"/>
        </p:nvCxnSpPr>
        <p:spPr>
          <a:xfrm rot="5400000" flipH="1" flipV="1">
            <a:off x="6019800" y="2514600"/>
            <a:ext cx="609600" cy="609600"/>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629400" y="2514600"/>
            <a:ext cx="2514600" cy="1588"/>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914901" y="4229100"/>
            <a:ext cx="2209800" cy="3175"/>
          </a:xfrm>
          <a:prstGeom prst="line">
            <a:avLst/>
          </a:prstGeom>
          <a:ln>
            <a:solidFill>
              <a:schemeClr val="tx1">
                <a:alpha val="49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1368955" y="3792538"/>
            <a:ext cx="4574645"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1" u="none" strike="noStrike" kern="1200" cap="none" spc="-642" normalizeH="0" baseline="0" noProof="0" dirty="0" smtClean="0">
                <a:ln w="11430"/>
                <a:solidFill>
                  <a:schemeClr val="accent3"/>
                </a:solidFill>
                <a:effectLst/>
                <a:uLnTx/>
                <a:uFillTx/>
                <a:latin typeface="+mj-lt"/>
                <a:ea typeface="+mn-ea"/>
                <a:cs typeface="+mn-cs"/>
              </a:defRPr>
            </a:lvl1pPr>
          </a:lstStyle>
          <a:p>
            <a:pPr lvl="0"/>
            <a:r>
              <a:rPr lang="en-US" dirty="0" smtClean="0"/>
              <a:t>click to…</a:t>
            </a:r>
          </a:p>
        </p:txBody>
      </p:sp>
      <p:pic>
        <p:nvPicPr>
          <p:cNvPr id="5" name="Picture 2" descr="\\SERVER3\Restrict\FTP_Root\Clients\White_Whale\5-10153_PDC_Breakout_Support_11-15\Template\Artwork\pdc_logo.png"/>
          <p:cNvPicPr>
            <a:picLocks noChangeAspect="1" noChangeArrowheads="1"/>
          </p:cNvPicPr>
          <p:nvPr userDrawn="1"/>
        </p:nvPicPr>
        <p:blipFill>
          <a:blip r:embed="rId3"/>
          <a:srcRect/>
          <a:stretch>
            <a:fillRect/>
          </a:stretch>
        </p:blipFill>
        <p:spPr bwMode="auto">
          <a:xfrm>
            <a:off x="7162800" y="6350793"/>
            <a:ext cx="1600200" cy="371475"/>
          </a:xfrm>
          <a:prstGeom prst="rect">
            <a:avLst/>
          </a:prstGeom>
          <a:noFill/>
        </p:spPr>
      </p:pic>
    </p:spTree>
    <p:extLst>
      <p:ext uri="{BB962C8B-B14F-4D97-AF65-F5344CB8AC3E}">
        <p14:creationId xmlns:p14="http://schemas.microsoft.com/office/powerpoint/2010/main" val="25334809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919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80587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38390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48520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05459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168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 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5643014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Box 3"/>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38871034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628384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12230720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41277937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_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924800" y="0"/>
            <a:ext cx="1219200" cy="323850"/>
          </a:xfrm>
          <a:prstGeom prst="rect">
            <a:avLst/>
          </a:prstGeom>
          <a:noFill/>
        </p:spPr>
        <p:txBody>
          <a:bodyPr>
            <a:spAutoFit/>
          </a:bodyPr>
          <a:lstStyle/>
          <a:p>
            <a:pPr>
              <a:buClr>
                <a:srgbClr xmlns:mc="http://schemas.openxmlformats.org/markup-compatibility/2006" xmlns:a14="http://schemas.microsoft.com/office/drawing/2010/main" val="000000" mc:Ignorable=""/>
              </a:buClr>
              <a:buFont typeface="Calibri" pitchFamily="34" charset="0"/>
              <a:buNone/>
              <a:defRPr/>
            </a:pPr>
            <a:r>
              <a:rPr lang="en-US" sz="1500" b="1" dirty="0">
                <a:solidFill>
                  <a:srgbClr xmlns:mc="http://schemas.openxmlformats.org/markup-compatibility/2006" xmlns:a14="http://schemas.microsoft.com/office/drawing/2010/main" val="CDD5E1" mc:Ignorable=""/>
                </a:solidFill>
              </a:rPr>
              <a:t>&gt;&gt;FUTURE</a:t>
            </a:r>
          </a:p>
        </p:txBody>
      </p:sp>
    </p:spTree>
    <p:extLst>
      <p:ext uri="{BB962C8B-B14F-4D97-AF65-F5344CB8AC3E}">
        <p14:creationId xmlns:p14="http://schemas.microsoft.com/office/powerpoint/2010/main" val="10579931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rrowheads="1"/>
          </p:cNvPicPr>
          <p:nvPr userDrawn="1"/>
        </p:nvPicPr>
        <p:blipFill>
          <a:blip r:embed="rId3"/>
          <a:srcRect/>
          <a:stretch>
            <a:fillRect/>
          </a:stretch>
        </p:blipFill>
        <p:spPr bwMode="black">
          <a:xfrm>
            <a:off x="2274888" y="2895600"/>
            <a:ext cx="4594225" cy="990600"/>
          </a:xfrm>
          <a:prstGeom prst="rect">
            <a:avLst/>
          </a:prstGeom>
          <a:noFill/>
          <a:ln w="9525">
            <a:noFill/>
            <a:miter lim="800000"/>
            <a:headEnd/>
            <a:tailEnd/>
          </a:ln>
        </p:spPr>
      </p:pic>
      <p:pic>
        <p:nvPicPr>
          <p:cNvPr id="3" name="Picture 3" descr="PDClogo_info.png"/>
          <p:cNvPicPr>
            <a:picLocks noChangeAspect="1"/>
          </p:cNvPicPr>
          <p:nvPr userDrawn="1"/>
        </p:nvPicPr>
        <p:blipFill>
          <a:blip r:embed="rId4"/>
          <a:srcRect/>
          <a:stretch>
            <a:fillRect/>
          </a:stretch>
        </p:blipFill>
        <p:spPr bwMode="auto">
          <a:xfrm>
            <a:off x="7010400" y="228600"/>
            <a:ext cx="1771650" cy="590550"/>
          </a:xfrm>
          <a:prstGeom prst="rect">
            <a:avLst/>
          </a:prstGeom>
          <a:noFill/>
          <a:ln w="9525">
            <a:noFill/>
            <a:miter lim="800000"/>
            <a:headEnd/>
            <a:tailEnd/>
          </a:ln>
        </p:spPr>
      </p:pic>
      <p:sp>
        <p:nvSpPr>
          <p:cNvPr id="4" name="Text Box 3"/>
          <p:cNvSpPr txBox="1">
            <a:spLocks noChangeArrowheads="1"/>
          </p:cNvSpPr>
          <p:nvPr userDrawn="1"/>
        </p:nvSpPr>
        <p:spPr bwMode="blackWhite">
          <a:xfrm>
            <a:off x="381000" y="6248400"/>
            <a:ext cx="8382000" cy="523875"/>
          </a:xfrm>
          <a:prstGeom prst="rect">
            <a:avLst/>
          </a:prstGeom>
          <a:noFill/>
          <a:ln w="12700">
            <a:noFill/>
            <a:miter lim="800000"/>
            <a:headEnd type="none" w="sm" len="sm"/>
            <a:tailEnd type="none" w="sm" len="sm"/>
          </a:ln>
        </p:spPr>
        <p:txBody>
          <a:bodyPr wrap="square" lIns="91425" tIns="45713" rIns="91425" bIns="45713">
            <a:prstTxWarp prst="textNoShape">
              <a:avLst/>
            </a:prstTxWarp>
            <a:spAutoFit/>
          </a:bodyPr>
          <a:lstStyle/>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 2009 Microsoft Corporation. All rights reserved. Microsoft, Windows, Windows Vista and other product names are or may be registered trademarks and/or trademarks in the U.S. and/or other countries.</a:t>
            </a:r>
          </a:p>
          <a:p>
            <a:pPr defTabSz="912813" eaLnBrk="0" hangingPunct="0"/>
            <a:r>
              <a:rPr lang="en-US" sz="700" dirty="0">
                <a:solidFill>
                  <a:srgbClr xmlns:mc="http://schemas.openxmlformats.org/markup-compatibility/2006" xmlns:a14="http://schemas.microsoft.com/office/drawing/2010/main" val="FFFFFF" mc:Ignorable=""/>
                </a:solidFill>
                <a:ea typeface="Arial" pitchFamily="-123"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9518354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2660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6835538"/>
      </p:ext>
    </p:extLst>
  </p:cSld>
  <p:clrMapOvr>
    <a:masterClrMapping/>
  </p:clrMapOvr>
  <p:transition xmlns:p14="http://schemas.microsoft.com/office/powerpoint/2010/mai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260815357"/>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1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5.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theme" Target="../theme/theme6.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theme" Target="../theme/theme7.xml"/><Relationship Id="rId1"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image" Target="../media/image22.jpe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theme" Target="../theme/theme8.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2" r:id="rId1"/>
    <p:sldLayoutId id="2147483694" r:id="rId2"/>
    <p:sldLayoutId id="2147483695" r:id="rId3"/>
    <p:sldLayoutId id="2147483697" r:id="rId4"/>
    <p:sldLayoutId id="2147483700" r:id="rId5"/>
    <p:sldLayoutId id="2147483727" r:id="rId6"/>
    <p:sldLayoutId id="2147483701" r:id="rId7"/>
    <p:sldLayoutId id="2147483698" r:id="rId8"/>
    <p:sldLayoutId id="2147483699" r:id="rId9"/>
    <p:sldLayoutId id="2147483726" r:id="rId10"/>
    <p:sldLayoutId id="2147483728" r:id="rId1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xmlns:mc="http://schemas.openxmlformats.org/markup-compatibility/2006" xmlns:a14="http://schemas.microsoft.com/office/drawing/2010/main" val="CCFFCC" mc:Ignorable=""/>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xmlns:mc="http://schemas.openxmlformats.org/markup-compatibility/2006" xmlns:a14="http://schemas.microsoft.com/office/drawing/2010/main" val="99CC99" mc:Ignorable=""/>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xmlns:mc="http://schemas.openxmlformats.org/markup-compatibility/2006" xmlns:a14="http://schemas.microsoft.com/office/drawing/2010/main" val="99CC99" mc:Ignorable=""/>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xmlns:mc="http://schemas.openxmlformats.org/markup-compatibility/2006" xmlns:a14="http://schemas.microsoft.com/office/drawing/2010/main" val="99CC99" mc:Ignorable=""/>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xmlns:mc="http://schemas.openxmlformats.org/markup-compatibility/2006" xmlns:a14="http://schemas.microsoft.com/office/drawing/2010/main" val="99CC99" mc:Ignorable=""/>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xmlns:mc="http://schemas.openxmlformats.org/markup-compatibility/2006" xmlns:a14="http://schemas.microsoft.com/office/drawing/2010/main" val="99CC99" mc:Ignorable=""/>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xmlns:mc="http://schemas.openxmlformats.org/markup-compatibility/2006" xmlns:a14="http://schemas.microsoft.com/office/drawing/2010/main" val="CCFFCC" mc:Ignorable=""/>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rgbClr xmlns:mc="http://schemas.openxmlformats.org/markup-compatibility/2006" xmlns:a14="http://schemas.microsoft.com/office/drawing/2010/main" val="99CC99" mc:Ignorable=""/>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8"/>
        </a:buBlip>
        <a:defRPr sz="2800" kern="1200">
          <a:solidFill>
            <a:srgbClr xmlns:mc="http://schemas.openxmlformats.org/markup-compatibility/2006" xmlns:a14="http://schemas.microsoft.com/office/drawing/2010/main" val="99CC99" mc:Ignorable=""/>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8"/>
        </a:buBlip>
        <a:defRPr sz="2400" kern="1200">
          <a:solidFill>
            <a:srgbClr xmlns:mc="http://schemas.openxmlformats.org/markup-compatibility/2006" xmlns:a14="http://schemas.microsoft.com/office/drawing/2010/main" val="99CC99" mc:Ignorable=""/>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8"/>
        </a:buBlip>
        <a:defRPr sz="2400" kern="1200">
          <a:solidFill>
            <a:srgbClr xmlns:mc="http://schemas.openxmlformats.org/markup-compatibility/2006" xmlns:a14="http://schemas.microsoft.com/office/drawing/2010/main" val="99CC99" mc:Ignorable=""/>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8"/>
        </a:buBlip>
        <a:defRPr sz="2400" kern="1200">
          <a:solidFill>
            <a:srgbClr xmlns:mc="http://schemas.openxmlformats.org/markup-compatibility/2006" xmlns:a14="http://schemas.microsoft.com/office/drawing/2010/main" val="99CC99" mc:Ignorable=""/>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83" r:id="rId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nip Single Corner Rectangle 4"/>
          <p:cNvSpPr/>
          <p:nvPr/>
        </p:nvSpPr>
        <p:spPr>
          <a:xfrm>
            <a:off x="381000" y="1447800"/>
            <a:ext cx="8382000" cy="5181600"/>
          </a:xfrm>
          <a:prstGeom prst="snip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85" r:id="rId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23850"/>
            <a:ext cx="83820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192047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Clr>
          <a:srgbClr xmlns:mc="http://schemas.openxmlformats.org/markup-compatibility/2006" xmlns:a14="http://schemas.microsoft.com/office/drawing/2010/main" val="C3D69B" mc:Ignorable=""/>
        </a:buClr>
        <a:buSzPct val="90000"/>
        <a:buFont typeface="Segoe UI" pitchFamily="34" charset="0"/>
        <a:buChar char="&gt;"/>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6.xml"/><Relationship Id="rId5" Type="http://schemas.openxmlformats.org/officeDocument/2006/relationships/image" Target="../media/image37.jpeg"/><Relationship Id="rId4" Type="http://schemas.openxmlformats.org/officeDocument/2006/relationships/hyperlink" Target="http://blogs.msdn.com/blogfiles/e7/WindowsLiveWriter/SomeChangesSinceBeta_12A10/clip_image008_2.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34.tiff"/><Relationship Id="rId4" Type="http://schemas.openxmlformats.org/officeDocument/2006/relationships/image" Target="../media/image3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2.xml"/><Relationship Id="rId1" Type="http://schemas.openxmlformats.org/officeDocument/2006/relationships/vmlDrawing" Target="../drawings/vmlDrawing2.vml"/><Relationship Id="rId4" Type="http://schemas.openxmlformats.org/officeDocument/2006/relationships/image" Target="../media/image4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42.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42.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2.xml"/><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3.xml"/></Relationships>
</file>

<file path=ppt/slides/_rels/slide8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6.xml"/><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78.xml"/><Relationship Id="rId1" Type="http://schemas.openxmlformats.org/officeDocument/2006/relationships/slideLayout" Target="../slideLayouts/slideLayout42.xml"/><Relationship Id="rId5" Type="http://schemas.openxmlformats.org/officeDocument/2006/relationships/image" Target="../media/image52.png"/><Relationship Id="rId4" Type="http://schemas.openxmlformats.org/officeDocument/2006/relationships/hyperlink" Target="http://channel9.msdn.com/learn"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Windows 7 and Windows Server 2008 R2 Kernel Changes</a:t>
            </a:r>
            <a:endParaRPr lang="en-US" sz="4800" dirty="0"/>
          </a:p>
        </p:txBody>
      </p:sp>
      <p:sp>
        <p:nvSpPr>
          <p:cNvPr id="3" name="Subtitle 2"/>
          <p:cNvSpPr>
            <a:spLocks noGrp="1"/>
          </p:cNvSpPr>
          <p:nvPr>
            <p:ph type="subTitle" idx="1"/>
          </p:nvPr>
        </p:nvSpPr>
        <p:spPr>
          <a:xfrm>
            <a:off x="730249" y="4110335"/>
            <a:ext cx="7681914" cy="461665"/>
          </a:xfrm>
        </p:spPr>
        <p:txBody>
          <a:bodyPr/>
          <a:lstStyle/>
          <a:p>
            <a:r>
              <a:rPr lang="en-US" sz="2000" dirty="0" smtClean="0"/>
              <a:t>Mark </a:t>
            </a:r>
            <a:r>
              <a:rPr lang="en-US" sz="2000" dirty="0" err="1" smtClean="0"/>
              <a:t>Russinovich</a:t>
            </a:r>
            <a:endParaRPr lang="en-US" sz="2000" dirty="0" smtClean="0"/>
          </a:p>
          <a:p>
            <a:r>
              <a:rPr lang="en-US" sz="2000" dirty="0" smtClean="0"/>
              <a:t>Technical Fellow, Windows</a:t>
            </a:r>
          </a:p>
          <a:p>
            <a:r>
              <a:rPr lang="en-US" sz="2000" dirty="0" smtClean="0"/>
              <a:t>Microsoft</a:t>
            </a:r>
          </a:p>
          <a:p>
            <a:endParaRPr lang="en-US" sz="2000" dirty="0"/>
          </a:p>
        </p:txBody>
      </p:sp>
      <p:sp>
        <p:nvSpPr>
          <p:cNvPr id="5" name="Text Placeholder 4"/>
          <p:cNvSpPr>
            <a:spLocks noGrp="1"/>
          </p:cNvSpPr>
          <p:nvPr>
            <p:ph type="body" sz="quarter" idx="10"/>
          </p:nvPr>
        </p:nvSpPr>
        <p:spPr>
          <a:xfrm>
            <a:off x="381000" y="222315"/>
            <a:ext cx="2712244" cy="276999"/>
          </a:xfrm>
        </p:spPr>
        <p:txBody>
          <a:bodyPr/>
          <a:lstStyle/>
          <a:p>
            <a:r>
              <a:rPr lang="en-US" dirty="0" smtClean="0"/>
              <a:t>CL04</a:t>
            </a:r>
            <a:endParaRPr lang="en-US" dirty="0"/>
          </a:p>
        </p:txBody>
      </p:sp>
    </p:spTree>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Virtual DLLs to Logical DLLs</a:t>
            </a:r>
            <a:endParaRPr lang="en-US" dirty="0"/>
          </a:p>
        </p:txBody>
      </p:sp>
      <p:sp>
        <p:nvSpPr>
          <p:cNvPr id="3" name="Content Placeholder 2"/>
          <p:cNvSpPr>
            <a:spLocks noGrp="1"/>
          </p:cNvSpPr>
          <p:nvPr>
            <p:ph idx="1"/>
          </p:nvPr>
        </p:nvSpPr>
        <p:spPr>
          <a:xfrm>
            <a:off x="381000" y="1524000"/>
            <a:ext cx="8382000" cy="3379387"/>
          </a:xfrm>
        </p:spPr>
        <p:txBody>
          <a:bodyPr/>
          <a:lstStyle/>
          <a:p>
            <a:r>
              <a:rPr lang="en-US" sz="2400" dirty="0" smtClean="0"/>
              <a:t>The mapping of virtual to logical is stored in a schema that’s embedded in Apisetschema.dll</a:t>
            </a:r>
          </a:p>
          <a:p>
            <a:pPr lvl="1"/>
            <a:r>
              <a:rPr lang="en-US" sz="2000" dirty="0" smtClean="0"/>
              <a:t>Kernel reads schema during boot and maps it into every process for quick lookup</a:t>
            </a:r>
          </a:p>
          <a:p>
            <a:pPr lvl="1"/>
            <a:r>
              <a:rPr lang="en-US" sz="2000" dirty="0" smtClean="0"/>
              <a:t>Loader refers to schema for DLL loads that are pathless to find mapping</a:t>
            </a:r>
          </a:p>
          <a:p>
            <a:r>
              <a:rPr lang="en-US" sz="2400" dirty="0" smtClean="0"/>
              <a:t>Virtual DLLs images present on system for application compatibility with tools like Dependency Walker</a:t>
            </a:r>
          </a:p>
          <a:p>
            <a:pPr lvl="1"/>
            <a:r>
              <a:rPr lang="en-US" sz="2000" dirty="0" smtClean="0"/>
              <a:t>Not used by loader</a:t>
            </a:r>
          </a:p>
          <a:p>
            <a:endParaRPr lang="en-US" sz="2400" dirty="0"/>
          </a:p>
        </p:txBody>
      </p:sp>
      <p:sp>
        <p:nvSpPr>
          <p:cNvPr id="4" name="Rectangle 3"/>
          <p:cNvSpPr/>
          <p:nvPr/>
        </p:nvSpPr>
        <p:spPr bwMode="auto">
          <a:xfrm>
            <a:off x="609600" y="4724400"/>
            <a:ext cx="19812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Virtual DLL 1</a:t>
            </a:r>
          </a:p>
        </p:txBody>
      </p:sp>
      <p:sp>
        <p:nvSpPr>
          <p:cNvPr id="5" name="Rectangle 4"/>
          <p:cNvSpPr/>
          <p:nvPr/>
        </p:nvSpPr>
        <p:spPr bwMode="auto">
          <a:xfrm>
            <a:off x="609600" y="5486400"/>
            <a:ext cx="1981200" cy="6096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Virtual DLL 2</a:t>
            </a:r>
          </a:p>
        </p:txBody>
      </p:sp>
      <p:cxnSp>
        <p:nvCxnSpPr>
          <p:cNvPr id="7" name="Straight Arrow Connector 6"/>
          <p:cNvCxnSpPr>
            <a:endCxn id="9" idx="1"/>
          </p:cNvCxnSpPr>
          <p:nvPr/>
        </p:nvCxnSpPr>
        <p:spPr>
          <a:xfrm>
            <a:off x="2590800" y="5029200"/>
            <a:ext cx="1066800" cy="304800"/>
          </a:xfrm>
          <a:prstGeom prst="straightConnector1">
            <a:avLst/>
          </a:prstGeom>
          <a:ln w="41275">
            <a:solidFill>
              <a:srgbClr xmlns:mc="http://schemas.openxmlformats.org/markup-compatibility/2006" xmlns:a14="http://schemas.microsoft.com/office/drawing/2010/main" val="FFA78B" mc:Ignorable=""/>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3657600" y="4800600"/>
            <a:ext cx="2286000" cy="10668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ApiSetSchema.dll</a:t>
            </a:r>
          </a:p>
        </p:txBody>
      </p:sp>
      <p:cxnSp>
        <p:nvCxnSpPr>
          <p:cNvPr id="11" name="Straight Arrow Connector 10"/>
          <p:cNvCxnSpPr>
            <a:stCxn id="5" idx="3"/>
          </p:cNvCxnSpPr>
          <p:nvPr/>
        </p:nvCxnSpPr>
        <p:spPr>
          <a:xfrm flipV="1">
            <a:off x="2590800" y="5562600"/>
            <a:ext cx="1066800" cy="228600"/>
          </a:xfrm>
          <a:prstGeom prst="straightConnector1">
            <a:avLst/>
          </a:prstGeom>
          <a:ln w="41275">
            <a:solidFill>
              <a:srgbClr xmlns:mc="http://schemas.openxmlformats.org/markup-compatibility/2006" xmlns:a14="http://schemas.microsoft.com/office/drawing/2010/main" val="FFA78B" mc:Ignorable=""/>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6781800" y="4953000"/>
            <a:ext cx="1828800" cy="6858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Logical DLL</a:t>
            </a:r>
          </a:p>
        </p:txBody>
      </p:sp>
      <p:cxnSp>
        <p:nvCxnSpPr>
          <p:cNvPr id="15" name="Straight Arrow Connector 14"/>
          <p:cNvCxnSpPr>
            <a:stCxn id="9" idx="3"/>
          </p:cNvCxnSpPr>
          <p:nvPr/>
        </p:nvCxnSpPr>
        <p:spPr>
          <a:xfrm>
            <a:off x="5943600" y="5334000"/>
            <a:ext cx="838200" cy="1588"/>
          </a:xfrm>
          <a:prstGeom prst="straightConnector1">
            <a:avLst/>
          </a:prstGeom>
          <a:ln w="41275">
            <a:solidFill>
              <a:srgbClr xmlns:mc="http://schemas.openxmlformats.org/markup-compatibility/2006" xmlns:a14="http://schemas.microsoft.com/office/drawing/2010/main" val="FFA78B" mc:Ignorable=""/>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4419600"/>
            <a:ext cx="832279" cy="369332"/>
          </a:xfrm>
          <a:prstGeom prst="rect">
            <a:avLst/>
          </a:prstGeom>
          <a:noFill/>
        </p:spPr>
        <p:txBody>
          <a:bodyPr wrap="none" rtlCol="0">
            <a:spAutoFit/>
          </a:bodyPr>
          <a:lstStyle/>
          <a:p>
            <a:r>
              <a:rPr lang="en-US" dirty="0" smtClean="0"/>
              <a:t>Loader</a:t>
            </a:r>
            <a:endParaRPr lang="en-US" dirty="0"/>
          </a:p>
        </p:txBody>
      </p:sp>
    </p:spTree>
    <p:extLst>
      <p:ext uri="{BB962C8B-B14F-4D97-AF65-F5344CB8AC3E}">
        <p14:creationId xmlns:p14="http://schemas.microsoft.com/office/powerpoint/2010/main" val="30947878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Console Window Support</a:t>
            </a:r>
            <a:endParaRPr lang="en-US" dirty="0"/>
          </a:p>
        </p:txBody>
      </p:sp>
      <p:sp>
        <p:nvSpPr>
          <p:cNvPr id="3" name="Content Placeholder 2"/>
          <p:cNvSpPr>
            <a:spLocks noGrp="1"/>
          </p:cNvSpPr>
          <p:nvPr>
            <p:ph idx="1"/>
          </p:nvPr>
        </p:nvSpPr>
        <p:spPr/>
        <p:txBody>
          <a:bodyPr/>
          <a:lstStyle/>
          <a:p>
            <a:r>
              <a:rPr lang="en-US" dirty="0" smtClean="0"/>
              <a:t>As part of re-architecture, Windows message loop for cmd.exe moved into Conhost.exe</a:t>
            </a:r>
          </a:p>
          <a:p>
            <a:pPr lvl="1"/>
            <a:r>
              <a:rPr lang="en-US" dirty="0" smtClean="0"/>
              <a:t>Was in Csrss.exe</a:t>
            </a:r>
          </a:p>
          <a:p>
            <a:pPr lvl="1"/>
            <a:r>
              <a:rPr lang="en-US" dirty="0" smtClean="0"/>
              <a:t>Also closes User Interface Privilege Isolation hole</a:t>
            </a:r>
          </a:p>
          <a:p>
            <a:r>
              <a:rPr lang="en-US" dirty="0" err="1" smtClean="0"/>
              <a:t>Conhost</a:t>
            </a:r>
            <a:r>
              <a:rPr lang="en-US" dirty="0" smtClean="0"/>
              <a:t> processes keyboard input</a:t>
            </a:r>
          </a:p>
          <a:p>
            <a:pPr lvl="1"/>
            <a:r>
              <a:rPr lang="en-US" dirty="0" smtClean="0"/>
              <a:t>Is child of Csrss.exe</a:t>
            </a:r>
          </a:p>
          <a:p>
            <a:pPr lvl="1"/>
            <a:r>
              <a:rPr lang="en-US" dirty="0" smtClean="0"/>
              <a:t>Cmd.exe processes commands</a:t>
            </a:r>
          </a:p>
        </p:txBody>
      </p:sp>
      <p:pic>
        <p:nvPicPr>
          <p:cNvPr id="52225" name="Picture 1"/>
          <p:cNvPicPr>
            <a:picLocks noChangeAspect="1" noChangeArrowheads="1"/>
          </p:cNvPicPr>
          <p:nvPr/>
        </p:nvPicPr>
        <p:blipFill>
          <a:blip r:embed="rId3"/>
          <a:srcRect/>
          <a:stretch>
            <a:fillRect/>
          </a:stretch>
        </p:blipFill>
        <p:spPr bwMode="auto">
          <a:xfrm>
            <a:off x="685800" y="5638800"/>
            <a:ext cx="7566991" cy="609600"/>
          </a:xfrm>
          <a:prstGeom prst="rect">
            <a:avLst/>
          </a:prstGeom>
          <a:noFill/>
          <a:ln w="9525">
            <a:noFill/>
            <a:miter lim="800000"/>
            <a:headEnd/>
            <a:tailEnd/>
          </a:ln>
          <a:effectLst/>
        </p:spPr>
      </p:pic>
    </p:spTree>
    <p:extLst>
      <p:ext uri="{BB962C8B-B14F-4D97-AF65-F5344CB8AC3E}">
        <p14:creationId xmlns:p14="http://schemas.microsoft.com/office/powerpoint/2010/main" val="1218547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47799"/>
            <a:ext cx="8382000" cy="5318379"/>
          </a:xfrm>
        </p:spPr>
        <p:txBody>
          <a:bodyPr/>
          <a:lstStyle/>
          <a:p>
            <a:r>
              <a:rPr lang="en-US" dirty="0" smtClean="0"/>
              <a:t>Componentization and Layering</a:t>
            </a:r>
          </a:p>
          <a:p>
            <a:r>
              <a:rPr lang="en-US" dirty="0" smtClean="0">
                <a:solidFill>
                  <a:schemeClr val="accent4"/>
                </a:solidFill>
              </a:rPr>
              <a:t>Performance</a:t>
            </a:r>
          </a:p>
          <a:p>
            <a:r>
              <a:rPr lang="en-US" dirty="0" smtClean="0"/>
              <a:t>Power Efficiency</a:t>
            </a:r>
          </a:p>
          <a:p>
            <a:r>
              <a:rPr lang="en-US" dirty="0" smtClean="0"/>
              <a:t>Reliability</a:t>
            </a:r>
          </a:p>
          <a:p>
            <a:r>
              <a:rPr lang="en-US" dirty="0" smtClean="0"/>
              <a:t>Security</a:t>
            </a:r>
          </a:p>
          <a:p>
            <a:r>
              <a:rPr lang="en-US" dirty="0" smtClean="0"/>
              <a:t>Native VHD</a:t>
            </a:r>
          </a:p>
          <a:p>
            <a:r>
              <a:rPr lang="en-US" dirty="0" smtClean="0"/>
              <a:t>Virtualization</a:t>
            </a:r>
          </a:p>
          <a:p>
            <a:r>
              <a:rPr lang="en-US" dirty="0" smtClean="0"/>
              <a:t>Scalability</a:t>
            </a:r>
          </a:p>
          <a:p>
            <a:endParaRPr lang="en-US" dirty="0" smtClean="0"/>
          </a:p>
          <a:p>
            <a:endParaRPr lang="en-US" dirty="0" smtClean="0"/>
          </a:p>
        </p:txBody>
      </p:sp>
    </p:spTree>
    <p:extLst>
      <p:ext uri="{BB962C8B-B14F-4D97-AF65-F5344CB8AC3E}">
        <p14:creationId xmlns:p14="http://schemas.microsoft.com/office/powerpoint/2010/main" val="26437230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Client Footprint Reduction</a:t>
            </a:r>
            <a:endParaRPr lang="en-US" dirty="0"/>
          </a:p>
        </p:txBody>
      </p:sp>
      <p:sp>
        <p:nvSpPr>
          <p:cNvPr id="3" name="Content Placeholder 2"/>
          <p:cNvSpPr>
            <a:spLocks noGrp="1"/>
          </p:cNvSpPr>
          <p:nvPr>
            <p:ph idx="1"/>
          </p:nvPr>
        </p:nvSpPr>
        <p:spPr/>
        <p:txBody>
          <a:bodyPr/>
          <a:lstStyle/>
          <a:p>
            <a:r>
              <a:rPr lang="en-US" dirty="0" smtClean="0"/>
              <a:t>Over 400 footprint reductions across </a:t>
            </a:r>
            <a:br>
              <a:rPr lang="en-US" dirty="0" smtClean="0"/>
            </a:br>
            <a:r>
              <a:rPr lang="en-US" dirty="0" smtClean="0"/>
              <a:t>all components</a:t>
            </a:r>
            <a:endParaRPr lang="en-US" dirty="0"/>
          </a:p>
        </p:txBody>
      </p:sp>
      <p:graphicFrame>
        <p:nvGraphicFramePr>
          <p:cNvPr id="4" name="Chart 3"/>
          <p:cNvGraphicFramePr/>
          <p:nvPr/>
        </p:nvGraphicFramePr>
        <p:xfrm>
          <a:off x="1642539" y="2313939"/>
          <a:ext cx="6119666" cy="38001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1415661" y="3763483"/>
            <a:ext cx="666074" cy="461665"/>
          </a:xfrm>
          <a:prstGeom prst="rect">
            <a:avLst/>
          </a:prstGeom>
          <a:noFill/>
        </p:spPr>
        <p:txBody>
          <a:bodyPr wrap="squar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MB</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Server Footprint Reduction</a:t>
            </a:r>
            <a:endParaRPr lang="en-US" dirty="0"/>
          </a:p>
        </p:txBody>
      </p:sp>
      <p:graphicFrame>
        <p:nvGraphicFramePr>
          <p:cNvPr id="3" name="Chart 2"/>
          <p:cNvGraphicFramePr/>
          <p:nvPr>
            <p:extLst>
              <p:ext uri="{D42A27DB-BD31-4B8C-83A1-F6EECF244321}">
                <p14:modId xmlns:p14="http://schemas.microsoft.com/office/powerpoint/2010/main" val="3827132261"/>
              </p:ext>
            </p:extLst>
          </p:nvPr>
        </p:nvGraphicFramePr>
        <p:xfrm>
          <a:off x="411080" y="946487"/>
          <a:ext cx="8181473" cy="5240421"/>
        </p:xfrm>
        <a:graphic>
          <a:graphicData uri="http://schemas.openxmlformats.org/drawingml/2006/chart">
            <c:chart xmlns:c="http://schemas.openxmlformats.org/drawingml/2006/chart" xmlns:r="http://schemas.openxmlformats.org/officeDocument/2006/relationships" r:id="rId3"/>
          </a:graphicData>
        </a:graphic>
      </p:graphicFrame>
    </p:spTree>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Memory Optimizations</a:t>
            </a:r>
            <a:endParaRPr lang="en-US" dirty="0"/>
          </a:p>
        </p:txBody>
      </p:sp>
      <p:sp>
        <p:nvSpPr>
          <p:cNvPr id="3" name="Content Placeholder 2"/>
          <p:cNvSpPr>
            <a:spLocks noGrp="1"/>
          </p:cNvSpPr>
          <p:nvPr>
            <p:ph idx="1"/>
          </p:nvPr>
        </p:nvSpPr>
        <p:spPr>
          <a:xfrm>
            <a:off x="381000" y="1752600"/>
            <a:ext cx="8382000" cy="4221479"/>
          </a:xfrm>
        </p:spPr>
        <p:txBody>
          <a:bodyPr/>
          <a:lstStyle/>
          <a:p>
            <a:r>
              <a:rPr lang="en-US" dirty="0" smtClean="0"/>
              <a:t>DWM re-architecture reduces memory footprint per window by 50%</a:t>
            </a:r>
          </a:p>
          <a:p>
            <a:r>
              <a:rPr lang="en-US" dirty="0" smtClean="0"/>
              <a:t>Registry read into paged pool</a:t>
            </a:r>
          </a:p>
          <a:p>
            <a:pPr lvl="1"/>
            <a:r>
              <a:rPr lang="en-US" dirty="0" smtClean="0"/>
              <a:t>Was memory mapped before</a:t>
            </a:r>
          </a:p>
          <a:p>
            <a:pPr lvl="1"/>
            <a:r>
              <a:rPr lang="en-US" dirty="0" smtClean="0"/>
              <a:t>Improves performance because views into registry file don’t need to be mapped and unmapped</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Working Set Improvements</a:t>
            </a:r>
            <a:endParaRPr lang="en-US" dirty="0"/>
          </a:p>
        </p:txBody>
      </p:sp>
      <p:sp>
        <p:nvSpPr>
          <p:cNvPr id="3" name="Content Placeholder 2"/>
          <p:cNvSpPr>
            <a:spLocks noGrp="1"/>
          </p:cNvSpPr>
          <p:nvPr>
            <p:ph idx="1"/>
          </p:nvPr>
        </p:nvSpPr>
        <p:spPr>
          <a:xfrm>
            <a:off x="381000" y="1066800"/>
            <a:ext cx="8382000" cy="3517886"/>
          </a:xfrm>
        </p:spPr>
        <p:txBody>
          <a:bodyPr/>
          <a:lstStyle/>
          <a:p>
            <a:r>
              <a:rPr lang="en-US" sz="2400" dirty="0" smtClean="0"/>
              <a:t>Memory manager tuned to reduce impact of run-away processes</a:t>
            </a:r>
          </a:p>
          <a:p>
            <a:pPr lvl="1"/>
            <a:r>
              <a:rPr lang="en-US" sz="2000" dirty="0" smtClean="0"/>
              <a:t>Processes that grow quickly reuse their own pages more aggressively</a:t>
            </a:r>
          </a:p>
          <a:p>
            <a:pPr lvl="1"/>
            <a:r>
              <a:rPr lang="en-US" sz="2000" dirty="0" smtClean="0"/>
              <a:t>Uses 8 aging levels (3-bits) instead of 4 (2-bits)</a:t>
            </a:r>
          </a:p>
          <a:p>
            <a:r>
              <a:rPr lang="en-US" sz="2400" dirty="0" smtClean="0"/>
              <a:t>System cache, paged pool, and </a:t>
            </a:r>
            <a:r>
              <a:rPr lang="en-US" sz="2400" dirty="0" err="1" smtClean="0"/>
              <a:t>pageable</a:t>
            </a:r>
            <a:r>
              <a:rPr lang="en-US" sz="2400" dirty="0" smtClean="0"/>
              <a:t> system code now each have own working set</a:t>
            </a:r>
          </a:p>
          <a:p>
            <a:pPr lvl="1"/>
            <a:r>
              <a:rPr lang="en-US" sz="2000" dirty="0" smtClean="0"/>
              <a:t>Now, each tuned according to specific usage, which improves memory usage</a:t>
            </a:r>
          </a:p>
          <a:p>
            <a:pPr lvl="1"/>
            <a:r>
              <a:rPr lang="en-US" sz="2000" dirty="0" smtClean="0"/>
              <a:t>Reduces impact of file copies on system code</a:t>
            </a:r>
          </a:p>
          <a:p>
            <a:endParaRPr lang="en-US" dirty="0"/>
          </a:p>
        </p:txBody>
      </p:sp>
      <p:sp>
        <p:nvSpPr>
          <p:cNvPr id="4" name="Rectangle 3"/>
          <p:cNvSpPr/>
          <p:nvPr/>
        </p:nvSpPr>
        <p:spPr bwMode="auto">
          <a:xfrm>
            <a:off x="685800" y="4724400"/>
            <a:ext cx="4724400" cy="3810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System Cache, Paged Pool, System Code</a:t>
            </a:r>
          </a:p>
        </p:txBody>
      </p:sp>
      <p:sp>
        <p:nvSpPr>
          <p:cNvPr id="5" name="Rectangle 4"/>
          <p:cNvSpPr/>
          <p:nvPr/>
        </p:nvSpPr>
        <p:spPr bwMode="auto">
          <a:xfrm>
            <a:off x="5410200" y="4724400"/>
            <a:ext cx="9144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P1</a:t>
            </a:r>
          </a:p>
        </p:txBody>
      </p:sp>
      <p:sp>
        <p:nvSpPr>
          <p:cNvPr id="6" name="Rectangle 5"/>
          <p:cNvSpPr/>
          <p:nvPr/>
        </p:nvSpPr>
        <p:spPr bwMode="auto">
          <a:xfrm>
            <a:off x="6248400" y="4724400"/>
            <a:ext cx="9144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P2</a:t>
            </a:r>
          </a:p>
        </p:txBody>
      </p:sp>
      <p:sp>
        <p:nvSpPr>
          <p:cNvPr id="7" name="Rectangle 6"/>
          <p:cNvSpPr/>
          <p:nvPr/>
        </p:nvSpPr>
        <p:spPr bwMode="auto">
          <a:xfrm>
            <a:off x="7162800" y="4724400"/>
            <a:ext cx="3048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a:t>
            </a:r>
          </a:p>
        </p:txBody>
      </p:sp>
      <p:sp>
        <p:nvSpPr>
          <p:cNvPr id="8" name="Rectangle 7"/>
          <p:cNvSpPr/>
          <p:nvPr/>
        </p:nvSpPr>
        <p:spPr bwMode="auto">
          <a:xfrm>
            <a:off x="685800" y="5562600"/>
            <a:ext cx="18288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System Cache</a:t>
            </a:r>
          </a:p>
        </p:txBody>
      </p:sp>
      <p:sp>
        <p:nvSpPr>
          <p:cNvPr id="9" name="Rectangle 8"/>
          <p:cNvSpPr/>
          <p:nvPr/>
        </p:nvSpPr>
        <p:spPr bwMode="auto">
          <a:xfrm>
            <a:off x="5410200" y="5562600"/>
            <a:ext cx="9144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P1</a:t>
            </a:r>
          </a:p>
        </p:txBody>
      </p:sp>
      <p:sp>
        <p:nvSpPr>
          <p:cNvPr id="10" name="Rectangle 9"/>
          <p:cNvSpPr/>
          <p:nvPr/>
        </p:nvSpPr>
        <p:spPr bwMode="auto">
          <a:xfrm>
            <a:off x="6248400" y="5562600"/>
            <a:ext cx="9144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P2</a:t>
            </a:r>
          </a:p>
        </p:txBody>
      </p:sp>
      <p:sp>
        <p:nvSpPr>
          <p:cNvPr id="11" name="Rectangle 10"/>
          <p:cNvSpPr/>
          <p:nvPr/>
        </p:nvSpPr>
        <p:spPr bwMode="auto">
          <a:xfrm>
            <a:off x="7162800" y="5562600"/>
            <a:ext cx="3048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a:t>
            </a:r>
          </a:p>
        </p:txBody>
      </p:sp>
      <p:sp>
        <p:nvSpPr>
          <p:cNvPr id="12" name="Rectangle 11"/>
          <p:cNvSpPr/>
          <p:nvPr/>
        </p:nvSpPr>
        <p:spPr bwMode="auto">
          <a:xfrm>
            <a:off x="2514600" y="5562600"/>
            <a:ext cx="14478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Paged Pool</a:t>
            </a:r>
          </a:p>
        </p:txBody>
      </p:sp>
      <p:sp>
        <p:nvSpPr>
          <p:cNvPr id="13" name="Rectangle 12"/>
          <p:cNvSpPr/>
          <p:nvPr/>
        </p:nvSpPr>
        <p:spPr bwMode="auto">
          <a:xfrm>
            <a:off x="3962400" y="5562600"/>
            <a:ext cx="15240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System Code</a:t>
            </a:r>
          </a:p>
        </p:txBody>
      </p:sp>
      <p:sp>
        <p:nvSpPr>
          <p:cNvPr id="14" name="TextBox 13"/>
          <p:cNvSpPr txBox="1"/>
          <p:nvPr/>
        </p:nvSpPr>
        <p:spPr>
          <a:xfrm>
            <a:off x="685800" y="4419600"/>
            <a:ext cx="1873526" cy="369332"/>
          </a:xfrm>
          <a:prstGeom prst="rect">
            <a:avLst/>
          </a:prstGeom>
          <a:noFill/>
        </p:spPr>
        <p:txBody>
          <a:bodyPr wrap="none" rtlCol="0">
            <a:spAutoFit/>
          </a:bodyPr>
          <a:lstStyle/>
          <a:p>
            <a:r>
              <a:rPr lang="en-US" dirty="0" smtClean="0"/>
              <a:t>Vista, Server 2008</a:t>
            </a:r>
            <a:endParaRPr lang="en-US" dirty="0"/>
          </a:p>
        </p:txBody>
      </p:sp>
      <p:sp>
        <p:nvSpPr>
          <p:cNvPr id="15" name="TextBox 14"/>
          <p:cNvSpPr txBox="1"/>
          <p:nvPr/>
        </p:nvSpPr>
        <p:spPr>
          <a:xfrm>
            <a:off x="685800" y="5257800"/>
            <a:ext cx="2757614" cy="369332"/>
          </a:xfrm>
          <a:prstGeom prst="rect">
            <a:avLst/>
          </a:prstGeom>
          <a:noFill/>
        </p:spPr>
        <p:txBody>
          <a:bodyPr wrap="none" rtlCol="0">
            <a:spAutoFit/>
          </a:bodyPr>
          <a:lstStyle/>
          <a:p>
            <a:r>
              <a:rPr lang="en-US" dirty="0" smtClean="0"/>
              <a:t>Windows 7, Server 2008 R2</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PerfTrack</a:t>
            </a:r>
            <a:endParaRPr lang="en-US" dirty="0"/>
          </a:p>
        </p:txBody>
      </p:sp>
      <p:sp>
        <p:nvSpPr>
          <p:cNvPr id="3" name="Content Placeholder 2"/>
          <p:cNvSpPr>
            <a:spLocks noGrp="1"/>
          </p:cNvSpPr>
          <p:nvPr>
            <p:ph idx="1"/>
          </p:nvPr>
        </p:nvSpPr>
        <p:spPr>
          <a:xfrm>
            <a:off x="381000" y="1066800"/>
            <a:ext cx="8382000" cy="4561205"/>
          </a:xfrm>
        </p:spPr>
        <p:txBody>
          <a:bodyPr/>
          <a:lstStyle/>
          <a:p>
            <a:r>
              <a:rPr lang="en-US" dirty="0" err="1" smtClean="0"/>
              <a:t>PerfTrack</a:t>
            </a:r>
            <a:r>
              <a:rPr lang="en-US" dirty="0" smtClean="0"/>
              <a:t>: 300 user-visible scenarios identified</a:t>
            </a:r>
          </a:p>
          <a:p>
            <a:pPr lvl="1"/>
            <a:r>
              <a:rPr lang="en-US" dirty="0" smtClean="0"/>
              <a:t>Examples: open start menu, open control </a:t>
            </a:r>
            <a:br>
              <a:rPr lang="en-US" dirty="0" smtClean="0"/>
            </a:br>
            <a:r>
              <a:rPr lang="en-US" dirty="0" smtClean="0"/>
              <a:t>panel, booting</a:t>
            </a:r>
          </a:p>
          <a:p>
            <a:r>
              <a:rPr lang="en-US" dirty="0" smtClean="0"/>
              <a:t>Performance goals set for each feature</a:t>
            </a:r>
          </a:p>
          <a:p>
            <a:pPr lvl="1"/>
            <a:r>
              <a:rPr lang="en-US" dirty="0" smtClean="0"/>
              <a:t>Instrumented with begin/end events </a:t>
            </a:r>
          </a:p>
          <a:p>
            <a:pPr lvl="1"/>
            <a:r>
              <a:rPr lang="en-US" dirty="0" smtClean="0"/>
              <a:t>Data sampled from Customer Experience Program and fed back to feature teams</a:t>
            </a:r>
          </a:p>
          <a:p>
            <a:endParaRPr lang="en-US" dirty="0" smtClean="0"/>
          </a:p>
        </p:txBody>
      </p:sp>
      <p:cxnSp>
        <p:nvCxnSpPr>
          <p:cNvPr id="5" name="Straight Arrow Connector 4"/>
          <p:cNvCxnSpPr/>
          <p:nvPr/>
        </p:nvCxnSpPr>
        <p:spPr>
          <a:xfrm>
            <a:off x="2286000" y="5410200"/>
            <a:ext cx="4724400" cy="11668"/>
          </a:xfrm>
          <a:prstGeom prst="straightConnector1">
            <a:avLst/>
          </a:prstGeom>
          <a:ln w="3492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981200" y="5345668"/>
            <a:ext cx="6096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5802868"/>
            <a:ext cx="1725537" cy="369332"/>
          </a:xfrm>
          <a:prstGeom prst="rect">
            <a:avLst/>
          </a:prstGeom>
          <a:noFill/>
        </p:spPr>
        <p:txBody>
          <a:bodyPr wrap="none" rtlCol="0">
            <a:spAutoFit/>
          </a:bodyPr>
          <a:lstStyle/>
          <a:p>
            <a:r>
              <a:rPr lang="en-US" dirty="0" smtClean="0"/>
              <a:t>Click Start Menu</a:t>
            </a:r>
            <a:endParaRPr lang="en-US" dirty="0"/>
          </a:p>
        </p:txBody>
      </p:sp>
      <p:cxnSp>
        <p:nvCxnSpPr>
          <p:cNvPr id="9" name="Straight Connector 8"/>
          <p:cNvCxnSpPr/>
          <p:nvPr/>
        </p:nvCxnSpPr>
        <p:spPr>
          <a:xfrm rot="5400000">
            <a:off x="3963194" y="5344874"/>
            <a:ext cx="6096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67000" y="4724400"/>
            <a:ext cx="1123706" cy="461665"/>
          </a:xfrm>
          <a:prstGeom prst="rect">
            <a:avLst/>
          </a:prstGeom>
          <a:noFill/>
        </p:spPr>
        <p:txBody>
          <a:bodyPr wrap="none" rtlCol="0">
            <a:spAutoFit/>
          </a:bodyPr>
          <a:lstStyle/>
          <a:p>
            <a:r>
              <a:rPr lang="en-US" sz="2400" dirty="0" smtClean="0">
                <a:solidFill>
                  <a:srgbClr xmlns:mc="http://schemas.openxmlformats.org/markup-compatibility/2006" xmlns:a14="http://schemas.microsoft.com/office/drawing/2010/main" val="00D6A3" mc:Ignorable=""/>
                </a:solidFill>
                <a:latin typeface="Arial Black" pitchFamily="34" charset="0"/>
              </a:rPr>
              <a:t>Great</a:t>
            </a:r>
            <a:endParaRPr lang="en-US" sz="2400" dirty="0">
              <a:solidFill>
                <a:srgbClr xmlns:mc="http://schemas.openxmlformats.org/markup-compatibility/2006" xmlns:a14="http://schemas.microsoft.com/office/drawing/2010/main" val="00D6A3" mc:Ignorable=""/>
              </a:solidFill>
              <a:latin typeface="Arial Black" pitchFamily="34" charset="0"/>
            </a:endParaRPr>
          </a:p>
        </p:txBody>
      </p:sp>
      <p:cxnSp>
        <p:nvCxnSpPr>
          <p:cNvPr id="11" name="Straight Connector 10"/>
          <p:cNvCxnSpPr/>
          <p:nvPr/>
        </p:nvCxnSpPr>
        <p:spPr>
          <a:xfrm rot="5400000">
            <a:off x="4877594" y="5344874"/>
            <a:ext cx="609600" cy="1588"/>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07773" y="4724400"/>
            <a:ext cx="697627" cy="461665"/>
          </a:xfrm>
          <a:prstGeom prst="rect">
            <a:avLst/>
          </a:prstGeom>
          <a:noFill/>
        </p:spPr>
        <p:txBody>
          <a:bodyPr wrap="none" rtlCol="0">
            <a:spAutoFit/>
          </a:bodyPr>
          <a:lstStyle/>
          <a:p>
            <a:r>
              <a:rPr lang="en-US" sz="2400" dirty="0" smtClean="0">
                <a:solidFill>
                  <a:schemeClr val="tx2">
                    <a:lumMod val="60000"/>
                    <a:lumOff val="40000"/>
                  </a:schemeClr>
                </a:solidFill>
                <a:latin typeface="Arial Black" pitchFamily="34" charset="0"/>
              </a:rPr>
              <a:t>OK</a:t>
            </a:r>
            <a:endParaRPr lang="en-US" sz="2400" dirty="0">
              <a:solidFill>
                <a:schemeClr val="tx2">
                  <a:lumMod val="60000"/>
                  <a:lumOff val="40000"/>
                </a:schemeClr>
              </a:solidFill>
              <a:latin typeface="Arial Black" pitchFamily="34" charset="0"/>
            </a:endParaRPr>
          </a:p>
        </p:txBody>
      </p:sp>
      <p:sp>
        <p:nvSpPr>
          <p:cNvPr id="13" name="TextBox 12"/>
          <p:cNvSpPr txBox="1"/>
          <p:nvPr/>
        </p:nvSpPr>
        <p:spPr>
          <a:xfrm>
            <a:off x="5638800" y="4724400"/>
            <a:ext cx="833883" cy="461665"/>
          </a:xfrm>
          <a:prstGeom prst="rect">
            <a:avLst/>
          </a:prstGeom>
          <a:noFill/>
        </p:spPr>
        <p:txBody>
          <a:bodyPr wrap="none" rtlCol="0">
            <a:spAutoFit/>
          </a:bodyPr>
          <a:lstStyle/>
          <a:p>
            <a:r>
              <a:rPr lang="en-US" sz="2400" dirty="0" smtClean="0">
                <a:solidFill>
                  <a:srgbClr xmlns:mc="http://schemas.openxmlformats.org/markup-compatibility/2006" xmlns:a14="http://schemas.microsoft.com/office/drawing/2010/main" val="FF0000" mc:Ignorable=""/>
                </a:solidFill>
                <a:latin typeface="Arial Black" pitchFamily="34" charset="0"/>
              </a:rPr>
              <a:t>Bad</a:t>
            </a:r>
            <a:endParaRPr lang="en-US" sz="2400" dirty="0">
              <a:solidFill>
                <a:srgbClr xmlns:mc="http://schemas.openxmlformats.org/markup-compatibility/2006" xmlns:a14="http://schemas.microsoft.com/office/drawing/2010/main" val="FF0000" mc:Ignorable=""/>
              </a:solidFill>
              <a:latin typeface="Arial Black" pitchFamily="34" charset="0"/>
            </a:endParaRPr>
          </a:p>
        </p:txBody>
      </p:sp>
      <p:sp>
        <p:nvSpPr>
          <p:cNvPr id="14" name="TextBox 13"/>
          <p:cNvSpPr txBox="1"/>
          <p:nvPr/>
        </p:nvSpPr>
        <p:spPr>
          <a:xfrm>
            <a:off x="4191000" y="5791200"/>
            <a:ext cx="1805687" cy="369332"/>
          </a:xfrm>
          <a:prstGeom prst="rect">
            <a:avLst/>
          </a:prstGeom>
          <a:noFill/>
        </p:spPr>
        <p:txBody>
          <a:bodyPr wrap="none" rtlCol="0">
            <a:spAutoFit/>
          </a:bodyPr>
          <a:lstStyle/>
          <a:p>
            <a:r>
              <a:rPr lang="en-US" dirty="0" smtClean="0"/>
              <a:t>Start Menu Open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218795"/>
          </a:xfrm>
        </p:spPr>
        <p:txBody>
          <a:bodyPr/>
          <a:lstStyle/>
          <a:p>
            <a:r>
              <a:rPr lang="en-US" sz="4400" dirty="0" err="1" smtClean="0"/>
              <a:t>ReadyBoost</a:t>
            </a:r>
            <a:r>
              <a:rPr lang="en-US" sz="4400" dirty="0" smtClean="0"/>
              <a:t>/</a:t>
            </a:r>
            <a:r>
              <a:rPr lang="en-US" sz="4400" dirty="0" err="1" smtClean="0"/>
              <a:t>ReadyBoot</a:t>
            </a:r>
            <a:r>
              <a:rPr lang="en-US" sz="4400" dirty="0" smtClean="0"/>
              <a:t> Improvements</a:t>
            </a:r>
            <a:endParaRPr lang="en-US" sz="4400" dirty="0"/>
          </a:p>
        </p:txBody>
      </p:sp>
      <p:sp>
        <p:nvSpPr>
          <p:cNvPr id="3" name="Content Placeholder 2"/>
          <p:cNvSpPr>
            <a:spLocks noGrp="1"/>
          </p:cNvSpPr>
          <p:nvPr>
            <p:ph idx="4294967295"/>
          </p:nvPr>
        </p:nvSpPr>
        <p:spPr>
          <a:xfrm>
            <a:off x="381000" y="1601140"/>
            <a:ext cx="8382000" cy="4708981"/>
          </a:xfrm>
          <a:prstGeom prst="rect">
            <a:avLst/>
          </a:prstGeom>
        </p:spPr>
        <p:txBody>
          <a:bodyPr/>
          <a:lstStyle/>
          <a:p>
            <a:r>
              <a:rPr lang="en-US" dirty="0" smtClean="0"/>
              <a:t>Kernel-mode Store Manager for tighter integration with Memory Manager</a:t>
            </a:r>
          </a:p>
          <a:p>
            <a:pPr lvl="1"/>
            <a:r>
              <a:rPr lang="en-US" dirty="0" smtClean="0"/>
              <a:t>Can now cache </a:t>
            </a:r>
            <a:r>
              <a:rPr lang="en-US" dirty="0" err="1" smtClean="0"/>
              <a:t>pagefile</a:t>
            </a:r>
            <a:r>
              <a:rPr lang="en-US" dirty="0" smtClean="0"/>
              <a:t>-backed pages</a:t>
            </a:r>
          </a:p>
          <a:p>
            <a:r>
              <a:rPr lang="en-US" dirty="0" smtClean="0"/>
              <a:t>Support for 32 GB cache (4 GB in Vista)</a:t>
            </a:r>
          </a:p>
          <a:p>
            <a:r>
              <a:rPr lang="en-US" dirty="0" smtClean="0"/>
              <a:t>Better security with AES256 encryption</a:t>
            </a:r>
          </a:p>
          <a:p>
            <a:pPr lvl="0"/>
            <a:r>
              <a:rPr lang="en-US" dirty="0" smtClean="0"/>
              <a:t>Improved </a:t>
            </a:r>
            <a:r>
              <a:rPr lang="en-US" dirty="0" err="1" smtClean="0"/>
              <a:t>ReadyBoot</a:t>
            </a:r>
            <a:r>
              <a:rPr lang="en-US" dirty="0" smtClean="0"/>
              <a:t> to speed up boot</a:t>
            </a:r>
          </a:p>
          <a:p>
            <a:pPr lvl="1"/>
            <a:r>
              <a:rPr lang="en-US" dirty="0" smtClean="0"/>
              <a:t>Reduced memory usage such that it can run on machines &lt; 1GB</a:t>
            </a:r>
          </a:p>
          <a:p>
            <a:pPr lvl="1"/>
            <a:r>
              <a:rPr lang="en-US" dirty="0" smtClean="0"/>
              <a:t>Compression disabled for machines &gt; 1.7GB to save CPU</a:t>
            </a:r>
          </a:p>
        </p:txBody>
      </p:sp>
    </p:spTree>
    <p:extLst>
      <p:ext uri="{BB962C8B-B14F-4D97-AF65-F5344CB8AC3E}">
        <p14:creationId xmlns:p14="http://schemas.microsoft.com/office/powerpoint/2010/main" val="1675574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PerfTrack – Start Menu</a:t>
            </a:r>
            <a:endParaRPr lang="en-US" dirty="0"/>
          </a:p>
        </p:txBody>
      </p:sp>
      <p:pic>
        <p:nvPicPr>
          <p:cNvPr id="4" name="Picture 2" descr="http://cpreport/ReportServer/Reserved.ReportViewerWebControl.axd?ExecutionID=2mjcrvqxa14jd2ehzfzauaf2&amp;ControlID=96e4e7b7b9ad477d8d123529ee7fba52&amp;Culture=1033&amp;UICulture=9&amp;ReportStack=1&amp;OpType=ReportImage&amp;StreamID=I_-181_1"/>
          <p:cNvPicPr>
            <a:picLocks noChangeAspect="1" noChangeArrowheads="1"/>
          </p:cNvPicPr>
          <p:nvPr/>
        </p:nvPicPr>
        <p:blipFill>
          <a:blip r:embed="rId3" cstate="print"/>
          <a:srcRect/>
          <a:stretch>
            <a:fillRect/>
          </a:stretch>
        </p:blipFill>
        <p:spPr bwMode="auto">
          <a:xfrm>
            <a:off x="343898" y="1064761"/>
            <a:ext cx="4992235" cy="2826437"/>
          </a:xfrm>
          <a:prstGeom prst="rect">
            <a:avLst/>
          </a:prstGeom>
          <a:noFill/>
        </p:spPr>
      </p:pic>
      <p:sp>
        <p:nvSpPr>
          <p:cNvPr id="5" name="TextBox 4"/>
          <p:cNvSpPr txBox="1"/>
          <p:nvPr/>
        </p:nvSpPr>
        <p:spPr>
          <a:xfrm>
            <a:off x="1490726" y="3953090"/>
            <a:ext cx="1641796"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Build 7000</a:t>
            </a:r>
          </a:p>
        </p:txBody>
      </p:sp>
      <p:pic>
        <p:nvPicPr>
          <p:cNvPr id="262146" name="Picture 2" descr="Start Menu Open Times for Windows 7 Build 7033">
            <a:hlinkClick r:id="rId4"/>
          </p:cNvPr>
          <p:cNvPicPr>
            <a:picLocks noChangeAspect="1" noChangeArrowheads="1"/>
          </p:cNvPicPr>
          <p:nvPr/>
        </p:nvPicPr>
        <p:blipFill>
          <a:blip r:embed="rId5" cstate="print"/>
          <a:srcRect/>
          <a:stretch>
            <a:fillRect/>
          </a:stretch>
        </p:blipFill>
        <p:spPr bwMode="auto">
          <a:xfrm>
            <a:off x="3411416" y="3232465"/>
            <a:ext cx="4994030" cy="2826237"/>
          </a:xfrm>
          <a:prstGeom prst="rect">
            <a:avLst/>
          </a:prstGeom>
          <a:noFill/>
        </p:spPr>
      </p:pic>
      <p:sp>
        <p:nvSpPr>
          <p:cNvPr id="7" name="TextBox 6"/>
          <p:cNvSpPr txBox="1"/>
          <p:nvPr/>
        </p:nvSpPr>
        <p:spPr>
          <a:xfrm>
            <a:off x="5274349" y="6118929"/>
            <a:ext cx="1641796"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Build 7033</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About Me</a:t>
            </a:r>
          </a:p>
        </p:txBody>
      </p:sp>
      <p:sp>
        <p:nvSpPr>
          <p:cNvPr id="7171" name="Rectangle 3"/>
          <p:cNvSpPr>
            <a:spLocks noGrp="1" noChangeArrowheads="1"/>
          </p:cNvSpPr>
          <p:nvPr>
            <p:ph idx="1"/>
          </p:nvPr>
        </p:nvSpPr>
        <p:spPr>
          <a:xfrm>
            <a:off x="381000" y="1066800"/>
            <a:ext cx="5867400" cy="4398127"/>
          </a:xfrm>
        </p:spPr>
        <p:txBody>
          <a:bodyPr/>
          <a:lstStyle/>
          <a:p>
            <a:r>
              <a:rPr lang="en-US" sz="2400" dirty="0" smtClean="0"/>
              <a:t>Technical Fellow, Microsoft</a:t>
            </a:r>
          </a:p>
          <a:p>
            <a:r>
              <a:rPr lang="en-US" sz="2400" dirty="0" smtClean="0"/>
              <a:t>Co-founder and Chief Software </a:t>
            </a:r>
            <a:br>
              <a:rPr lang="en-US" sz="2400" dirty="0" smtClean="0"/>
            </a:br>
            <a:r>
              <a:rPr lang="en-US" sz="2400" dirty="0" smtClean="0"/>
              <a:t>Architect of </a:t>
            </a:r>
            <a:r>
              <a:rPr lang="en-US" sz="2400" dirty="0" err="1" smtClean="0"/>
              <a:t>Winternals</a:t>
            </a:r>
            <a:r>
              <a:rPr lang="en-US" sz="2400" dirty="0" smtClean="0"/>
              <a:t> Software </a:t>
            </a:r>
          </a:p>
          <a:p>
            <a:r>
              <a:rPr lang="en-US" sz="2400" dirty="0" smtClean="0"/>
              <a:t>Co-author of Windows Internals 4th and 5</a:t>
            </a:r>
            <a:r>
              <a:rPr lang="en-US" sz="2400" baseline="30000" dirty="0" smtClean="0"/>
              <a:t>th</a:t>
            </a:r>
            <a:r>
              <a:rPr lang="en-US" sz="2400" dirty="0" smtClean="0"/>
              <a:t> Edition and Inside Windows 2000 3rd Edition with David Solomon</a:t>
            </a:r>
          </a:p>
          <a:p>
            <a:r>
              <a:rPr lang="en-US" sz="2400" dirty="0" smtClean="0"/>
              <a:t>Creator of </a:t>
            </a:r>
            <a:r>
              <a:rPr lang="en-US" sz="2400" dirty="0" err="1" smtClean="0"/>
              <a:t>Sysinternals</a:t>
            </a:r>
            <a:r>
              <a:rPr lang="en-US" sz="2400" dirty="0" smtClean="0"/>
              <a:t> Tools</a:t>
            </a:r>
          </a:p>
          <a:p>
            <a:pPr lvl="1"/>
            <a:r>
              <a:rPr lang="en-US" sz="2200" dirty="0" smtClean="0"/>
              <a:t>Now hosted on TechNet</a:t>
            </a:r>
          </a:p>
          <a:p>
            <a:r>
              <a:rPr lang="en-US" sz="2400" dirty="0" smtClean="0"/>
              <a:t>Home of my blog and forums Contributing Editor TechNet Magazine, </a:t>
            </a:r>
            <a:br>
              <a:rPr lang="en-US" sz="2400" dirty="0" smtClean="0"/>
            </a:br>
            <a:r>
              <a:rPr lang="en-US" sz="2400" dirty="0" smtClean="0"/>
              <a:t>Windows IT Pro Magazine</a:t>
            </a:r>
          </a:p>
          <a:p>
            <a:r>
              <a:rPr lang="en-US" sz="2400" dirty="0" smtClean="0"/>
              <a:t>Ph.D. in Computer Engineering</a:t>
            </a:r>
          </a:p>
        </p:txBody>
      </p:sp>
      <p:pic>
        <p:nvPicPr>
          <p:cNvPr id="7174" name="Picture 6" descr="Inside Windows 2000"/>
          <p:cNvPicPr>
            <a:picLocks noChangeAspect="1" noChangeArrowheads="1"/>
          </p:cNvPicPr>
          <p:nvPr/>
        </p:nvPicPr>
        <p:blipFill>
          <a:blip r:embed="rId3" cstate="print"/>
          <a:srcRect/>
          <a:stretch>
            <a:fillRect/>
          </a:stretch>
        </p:blipFill>
        <p:spPr bwMode="auto">
          <a:xfrm>
            <a:off x="6784084" y="445175"/>
            <a:ext cx="1236662" cy="1665287"/>
          </a:xfrm>
          <a:prstGeom prst="rect">
            <a:avLst/>
          </a:prstGeom>
          <a:noFill/>
          <a:ln w="9525">
            <a:noFill/>
            <a:miter lim="800000"/>
            <a:headEnd/>
            <a:tailEnd/>
          </a:ln>
        </p:spPr>
      </p:pic>
      <p:pic>
        <p:nvPicPr>
          <p:cNvPr id="7172" name="Picture 4" descr="cover"/>
          <p:cNvPicPr>
            <a:picLocks noChangeAspect="1" noChangeArrowheads="1"/>
          </p:cNvPicPr>
          <p:nvPr/>
        </p:nvPicPr>
        <p:blipFill>
          <a:blip r:embed="rId4" cstate="print"/>
          <a:srcRect/>
          <a:stretch>
            <a:fillRect/>
          </a:stretch>
        </p:blipFill>
        <p:spPr bwMode="auto">
          <a:xfrm>
            <a:off x="7414387" y="1882775"/>
            <a:ext cx="1293812" cy="1576388"/>
          </a:xfrm>
          <a:prstGeom prst="rect">
            <a:avLst/>
          </a:prstGeom>
          <a:noFill/>
          <a:ln w="9525">
            <a:noFill/>
            <a:miter lim="800000"/>
            <a:headEnd/>
            <a:tailEnd/>
          </a:ln>
        </p:spPr>
      </p:pic>
      <p:pic>
        <p:nvPicPr>
          <p:cNvPr id="1026" name="Picture 2" descr="C:\Book\5thEd\Cover.tiff"/>
          <p:cNvPicPr>
            <a:picLocks noChangeAspect="1" noChangeArrowheads="1"/>
          </p:cNvPicPr>
          <p:nvPr/>
        </p:nvPicPr>
        <p:blipFill>
          <a:blip r:embed="rId5" cstate="print"/>
          <a:srcRect/>
          <a:stretch>
            <a:fillRect/>
          </a:stretch>
        </p:blipFill>
        <p:spPr bwMode="auto">
          <a:xfrm>
            <a:off x="6600063" y="3371849"/>
            <a:ext cx="1915287" cy="2335715"/>
          </a:xfrm>
          <a:prstGeom prst="rect">
            <a:avLst/>
          </a:prstGeom>
          <a:noFill/>
          <a:ln>
            <a:solidFill>
              <a:schemeClr val="accent5">
                <a:lumMod val="75000"/>
              </a:schemeClr>
            </a:solidFill>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47799"/>
            <a:ext cx="8382000" cy="5318379"/>
          </a:xfrm>
        </p:spPr>
        <p:txBody>
          <a:bodyPr/>
          <a:lstStyle/>
          <a:p>
            <a:r>
              <a:rPr lang="en-US" dirty="0" smtClean="0"/>
              <a:t>Componentization and Layering</a:t>
            </a:r>
          </a:p>
          <a:p>
            <a:r>
              <a:rPr lang="en-US" dirty="0" smtClean="0"/>
              <a:t>Performance</a:t>
            </a:r>
          </a:p>
          <a:p>
            <a:r>
              <a:rPr lang="en-US" dirty="0" smtClean="0">
                <a:solidFill>
                  <a:schemeClr val="accent4"/>
                </a:solidFill>
              </a:rPr>
              <a:t>Power Efficiency</a:t>
            </a:r>
          </a:p>
          <a:p>
            <a:r>
              <a:rPr lang="en-US" dirty="0" smtClean="0"/>
              <a:t>Reliability</a:t>
            </a:r>
          </a:p>
          <a:p>
            <a:r>
              <a:rPr lang="en-US" dirty="0" smtClean="0"/>
              <a:t>Security</a:t>
            </a:r>
          </a:p>
          <a:p>
            <a:r>
              <a:rPr lang="en-US" dirty="0" smtClean="0"/>
              <a:t>Native VHD</a:t>
            </a:r>
          </a:p>
          <a:p>
            <a:r>
              <a:rPr lang="en-US" dirty="0" smtClean="0"/>
              <a:t>Virtualization</a:t>
            </a:r>
          </a:p>
          <a:p>
            <a:r>
              <a:rPr lang="en-US" dirty="0" smtClean="0"/>
              <a:t>Scalability</a:t>
            </a:r>
          </a:p>
          <a:p>
            <a:endParaRPr lang="en-US" dirty="0" smtClean="0"/>
          </a:p>
          <a:p>
            <a:endParaRPr lang="en-US" dirty="0" smtClean="0"/>
          </a:p>
        </p:txBody>
      </p:sp>
    </p:spTree>
    <p:extLst>
      <p:ext uri="{BB962C8B-B14F-4D97-AF65-F5344CB8AC3E}">
        <p14:creationId xmlns:p14="http://schemas.microsoft.com/office/powerpoint/2010/main" val="41441149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Keys to Power Efficiency</a:t>
            </a:r>
            <a:endParaRPr lang="en-US" dirty="0"/>
          </a:p>
        </p:txBody>
      </p:sp>
      <p:sp>
        <p:nvSpPr>
          <p:cNvPr id="3" name="Content Placeholder 2"/>
          <p:cNvSpPr>
            <a:spLocks noGrp="1"/>
          </p:cNvSpPr>
          <p:nvPr>
            <p:ph idx="1"/>
          </p:nvPr>
        </p:nvSpPr>
        <p:spPr>
          <a:xfrm>
            <a:off x="381000" y="1066800"/>
            <a:ext cx="8382000" cy="1625060"/>
          </a:xfrm>
        </p:spPr>
        <p:txBody>
          <a:bodyPr/>
          <a:lstStyle/>
          <a:p>
            <a:r>
              <a:rPr lang="en-US" sz="2400" dirty="0" smtClean="0"/>
              <a:t>Keep idle and stay idle</a:t>
            </a:r>
          </a:p>
          <a:p>
            <a:pPr lvl="1"/>
            <a:r>
              <a:rPr lang="en-US" sz="2000" dirty="0" smtClean="0"/>
              <a:t>Minimize running services and tasks</a:t>
            </a:r>
          </a:p>
          <a:p>
            <a:pPr lvl="1"/>
            <a:r>
              <a:rPr lang="en-US" sz="2000" dirty="0" smtClean="0"/>
              <a:t>Avoid background processing</a:t>
            </a:r>
          </a:p>
          <a:p>
            <a:pPr lvl="1"/>
            <a:r>
              <a:rPr lang="en-US" sz="2000" dirty="0" smtClean="0"/>
              <a:t>Let LPs and sockets stay idle so that they enter deep sleep  (C states)</a:t>
            </a:r>
          </a:p>
        </p:txBody>
      </p:sp>
      <p:graphicFrame>
        <p:nvGraphicFramePr>
          <p:cNvPr id="4" name="Chart 3"/>
          <p:cNvGraphicFramePr/>
          <p:nvPr/>
        </p:nvGraphicFramePr>
        <p:xfrm>
          <a:off x="609600" y="2819400"/>
          <a:ext cx="5791200" cy="34110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994399" y="3834063"/>
            <a:ext cx="2712279" cy="369332"/>
          </a:xfrm>
          <a:prstGeom prst="rect">
            <a:avLst/>
          </a:prstGeom>
          <a:noFill/>
        </p:spPr>
        <p:txBody>
          <a:bodyPr wrap="square" rtlCol="0">
            <a:spAutoFit/>
          </a:bodyPr>
          <a:lstStyle/>
          <a:p>
            <a:r>
              <a:rPr lang="en-US" dirty="0" smtClean="0">
                <a:solidFill>
                  <a:schemeClr val="accent4"/>
                </a:solidFill>
                <a:latin typeface="Trebuchet MS" pitchFamily="34" charset="0"/>
              </a:rPr>
              <a:t>+10% CPU = +1.25W </a:t>
            </a:r>
          </a:p>
        </p:txBody>
      </p:sp>
      <p:sp>
        <p:nvSpPr>
          <p:cNvPr id="6" name="Rectangle 5"/>
          <p:cNvSpPr/>
          <p:nvPr/>
        </p:nvSpPr>
        <p:spPr bwMode="auto">
          <a:xfrm>
            <a:off x="6086851" y="4195788"/>
            <a:ext cx="2805358" cy="412866"/>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0" tIns="45718" rIns="0" bIns="45718"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099"/>
            <a:r>
              <a:rPr lang="en-US" sz="1800" dirty="0" smtClean="0">
                <a:solidFill>
                  <a:schemeClr val="accent4"/>
                </a:solidFill>
                <a:latin typeface="Trebuchet MS" pitchFamily="34" charset="0"/>
              </a:rPr>
              <a:t>+1.25W = -8.3% battery</a:t>
            </a:r>
            <a:endParaRPr lang="en-US" sz="1800" dirty="0">
              <a:solidFill>
                <a:schemeClr val="accent4"/>
              </a:solidFill>
              <a:latin typeface="Trebuchet MS" pitchFamily="34" charset="0"/>
            </a:endParaRPr>
          </a:p>
        </p:txBody>
      </p:sp>
      <p:cxnSp>
        <p:nvCxnSpPr>
          <p:cNvPr id="8" name="Straight Arrow Connector 7"/>
          <p:cNvCxnSpPr/>
          <p:nvPr/>
        </p:nvCxnSpPr>
        <p:spPr>
          <a:xfrm rot="10800000" flipV="1">
            <a:off x="6577264" y="4096083"/>
            <a:ext cx="775369" cy="1925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Core Parking</a:t>
            </a:r>
            <a:endParaRPr lang="en-US" dirty="0"/>
          </a:p>
        </p:txBody>
      </p:sp>
      <p:sp>
        <p:nvSpPr>
          <p:cNvPr id="3" name="Content Placeholder 2"/>
          <p:cNvSpPr>
            <a:spLocks noGrp="1"/>
          </p:cNvSpPr>
          <p:nvPr>
            <p:ph idx="1"/>
          </p:nvPr>
        </p:nvSpPr>
        <p:spPr/>
        <p:txBody>
          <a:bodyPr/>
          <a:lstStyle/>
          <a:p>
            <a:r>
              <a:rPr lang="en-US" sz="2800" dirty="0" smtClean="0"/>
              <a:t>Before, CPU workload distributed fairly evenly </a:t>
            </a:r>
            <a:br>
              <a:rPr lang="en-US" sz="2800" dirty="0" smtClean="0"/>
            </a:br>
            <a:r>
              <a:rPr lang="en-US" sz="2800" dirty="0" smtClean="0"/>
              <a:t>across LPs</a:t>
            </a:r>
          </a:p>
          <a:p>
            <a:pPr lvl="1"/>
            <a:r>
              <a:rPr lang="en-US" sz="2400" dirty="0" smtClean="0"/>
              <a:t>Even if utilization low</a:t>
            </a:r>
          </a:p>
          <a:p>
            <a:r>
              <a:rPr lang="en-US" sz="2800" dirty="0" smtClean="0"/>
              <a:t>Core Parking tries to keep load on fewest LPs possible</a:t>
            </a:r>
          </a:p>
          <a:p>
            <a:pPr lvl="1"/>
            <a:r>
              <a:rPr lang="en-US" sz="2400" dirty="0" smtClean="0"/>
              <a:t>Allows others to sleep</a:t>
            </a:r>
          </a:p>
          <a:p>
            <a:pPr lvl="1"/>
            <a:r>
              <a:rPr lang="en-US" sz="2400" dirty="0" smtClean="0"/>
              <a:t>Is aware of socket topology</a:t>
            </a:r>
          </a:p>
          <a:p>
            <a:pPr lvl="2"/>
            <a:r>
              <a:rPr lang="en-US" sz="2000" dirty="0" smtClean="0"/>
              <a:t>Newer processors put sockets into deep sleep if cores are idle</a:t>
            </a:r>
          </a:p>
          <a:p>
            <a:r>
              <a:rPr lang="en-US" sz="2800" dirty="0" smtClean="0"/>
              <a:t>Core Parking active on server and SMT (</a:t>
            </a:r>
            <a:r>
              <a:rPr lang="en-US" sz="2800" dirty="0" err="1" smtClean="0"/>
              <a:t>hyperthreaded</a:t>
            </a:r>
            <a:r>
              <a:rPr lang="en-US" sz="2800" dirty="0" smtClean="0"/>
              <a:t> systems only)</a:t>
            </a:r>
          </a:p>
          <a:p>
            <a:pPr lvl="1"/>
            <a:r>
              <a:rPr lang="en-US" sz="2400" dirty="0" smtClean="0"/>
              <a:t>Best returns on medium utilization workloads</a:t>
            </a:r>
          </a:p>
          <a:p>
            <a:pPr lvl="1"/>
            <a:r>
              <a:rPr lang="en-US" sz="2400" dirty="0" smtClean="0"/>
              <a:t>Clients tend to run at extremes (0 or 100)</a:t>
            </a:r>
          </a:p>
          <a:p>
            <a:pPr lvl="1"/>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Core Parking Design</a:t>
            </a:r>
            <a:endParaRPr lang="en-US" dirty="0"/>
          </a:p>
        </p:txBody>
      </p:sp>
      <p:sp>
        <p:nvSpPr>
          <p:cNvPr id="3" name="Content Placeholder 2"/>
          <p:cNvSpPr>
            <a:spLocks noGrp="1"/>
          </p:cNvSpPr>
          <p:nvPr>
            <p:ph idx="1"/>
          </p:nvPr>
        </p:nvSpPr>
        <p:spPr/>
        <p:txBody>
          <a:bodyPr/>
          <a:lstStyle/>
          <a:p>
            <a:r>
              <a:rPr lang="en-US" sz="2400" dirty="0" smtClean="0"/>
              <a:t>Power management timer fires periodically (30-50ms)</a:t>
            </a:r>
          </a:p>
          <a:p>
            <a:pPr lvl="1"/>
            <a:r>
              <a:rPr lang="en-US" sz="2000" dirty="0" smtClean="0"/>
              <a:t>Performs P-state management</a:t>
            </a:r>
          </a:p>
          <a:p>
            <a:pPr lvl="1"/>
            <a:r>
              <a:rPr lang="en-US" sz="2000" dirty="0" smtClean="0"/>
              <a:t>Calculates average utilization and implements core parking policy</a:t>
            </a:r>
          </a:p>
          <a:p>
            <a:r>
              <a:rPr lang="en-US" sz="2400" dirty="0" smtClean="0"/>
              <a:t>Determines which LPs to “park” and which to “</a:t>
            </a:r>
            <a:r>
              <a:rPr lang="en-US" sz="2400" dirty="0" err="1" smtClean="0"/>
              <a:t>unpark</a:t>
            </a:r>
            <a:r>
              <a:rPr lang="en-US" sz="2400" dirty="0" smtClean="0"/>
              <a:t>”:</a:t>
            </a:r>
          </a:p>
          <a:p>
            <a:pPr lvl="1"/>
            <a:r>
              <a:rPr lang="en-US" sz="2000" dirty="0" err="1" smtClean="0"/>
              <a:t>Unpark</a:t>
            </a:r>
            <a:r>
              <a:rPr lang="en-US" sz="2000" dirty="0" smtClean="0"/>
              <a:t> cores if average for </a:t>
            </a:r>
            <a:r>
              <a:rPr lang="en-US" sz="2000" dirty="0" err="1" smtClean="0"/>
              <a:t>unparked</a:t>
            </a:r>
            <a:r>
              <a:rPr lang="en-US" sz="2000" dirty="0" smtClean="0"/>
              <a:t> is &gt; increase threshold</a:t>
            </a:r>
          </a:p>
          <a:p>
            <a:pPr lvl="1"/>
            <a:r>
              <a:rPr lang="en-US" sz="2000" dirty="0" smtClean="0"/>
              <a:t>Park cores if average for </a:t>
            </a:r>
            <a:r>
              <a:rPr lang="en-US" sz="2000" dirty="0" err="1" smtClean="0"/>
              <a:t>unparked</a:t>
            </a:r>
            <a:r>
              <a:rPr lang="en-US" sz="2000" dirty="0" smtClean="0"/>
              <a:t> &lt; decrease threshold </a:t>
            </a:r>
          </a:p>
          <a:p>
            <a:pPr lvl="1"/>
            <a:r>
              <a:rPr lang="en-US" sz="2000" dirty="0" smtClean="0"/>
              <a:t>Parked cores above parking threshold also </a:t>
            </a:r>
            <a:r>
              <a:rPr lang="en-US" sz="2000" dirty="0" err="1" smtClean="0"/>
              <a:t>unparked</a:t>
            </a:r>
            <a:endParaRPr lang="en-US" sz="2000" dirty="0" smtClean="0"/>
          </a:p>
          <a:p>
            <a:pPr lvl="1"/>
            <a:r>
              <a:rPr lang="en-US" sz="2000" dirty="0" smtClean="0"/>
              <a:t>At least one CPU in each NUMA node left </a:t>
            </a:r>
            <a:r>
              <a:rPr lang="en-US" sz="2000" dirty="0" err="1" smtClean="0"/>
              <a:t>unparked</a:t>
            </a:r>
            <a:endParaRPr lang="en-US" sz="2000" dirty="0" smtClean="0"/>
          </a:p>
          <a:p>
            <a:r>
              <a:rPr lang="en-US" sz="2400" dirty="0" smtClean="0"/>
              <a:t>Power manager notifies scheduler of updated parking decision</a:t>
            </a:r>
          </a:p>
          <a:p>
            <a:pPr lvl="1"/>
            <a:r>
              <a:rPr lang="en-US" sz="2000" dirty="0" smtClean="0"/>
              <a:t>Scheduler avoids parked cores</a:t>
            </a:r>
          </a:p>
          <a:p>
            <a:pPr lvl="2"/>
            <a:r>
              <a:rPr lang="en-US" sz="1800" dirty="0" smtClean="0"/>
              <a:t>Overridden by hard affinity and thread ideal processor if no others available</a:t>
            </a:r>
          </a:p>
          <a:p>
            <a:pPr lvl="1"/>
            <a:r>
              <a:rPr lang="en-US" sz="2000" dirty="0" smtClean="0"/>
              <a:t>Interrupts and DPCs not affected</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Core Parking Operation</a:t>
            </a:r>
            <a:endParaRPr lang="en-US" dirty="0"/>
          </a:p>
        </p:txBody>
      </p:sp>
      <p:sp>
        <p:nvSpPr>
          <p:cNvPr id="4" name="Rounded Rectangle 3"/>
          <p:cNvSpPr/>
          <p:nvPr/>
        </p:nvSpPr>
        <p:spPr bwMode="auto">
          <a:xfrm>
            <a:off x="14478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5" name="TextBox 4"/>
          <p:cNvSpPr txBox="1"/>
          <p:nvPr/>
        </p:nvSpPr>
        <p:spPr>
          <a:xfrm>
            <a:off x="2209800" y="4800600"/>
            <a:ext cx="138211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Socket 0</a:t>
            </a:r>
          </a:p>
        </p:txBody>
      </p:sp>
      <p:sp>
        <p:nvSpPr>
          <p:cNvPr id="6" name="Rounded Rectangle 5"/>
          <p:cNvSpPr/>
          <p:nvPr/>
        </p:nvSpPr>
        <p:spPr bwMode="auto">
          <a:xfrm>
            <a:off x="16764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Core 0</a:t>
            </a: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 name="Rounded Rectangle 6"/>
          <p:cNvSpPr/>
          <p:nvPr/>
        </p:nvSpPr>
        <p:spPr bwMode="auto">
          <a:xfrm>
            <a:off x="28956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Core 1</a:t>
            </a: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8" name="Rounded Rectangle 7"/>
          <p:cNvSpPr/>
          <p:nvPr/>
        </p:nvSpPr>
        <p:spPr bwMode="auto">
          <a:xfrm>
            <a:off x="46482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9" name="Rounded Rectangle 8"/>
          <p:cNvSpPr/>
          <p:nvPr/>
        </p:nvSpPr>
        <p:spPr bwMode="auto">
          <a:xfrm>
            <a:off x="48768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Core 0</a:t>
            </a: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0" name="Rounded Rectangle 9"/>
          <p:cNvSpPr/>
          <p:nvPr/>
        </p:nvSpPr>
        <p:spPr bwMode="auto">
          <a:xfrm>
            <a:off x="60960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Core 1</a:t>
            </a: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1" name="TextBox 10"/>
          <p:cNvSpPr txBox="1"/>
          <p:nvPr/>
        </p:nvSpPr>
        <p:spPr>
          <a:xfrm>
            <a:off x="5181600" y="4800600"/>
            <a:ext cx="138211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Socket 1</a:t>
            </a:r>
          </a:p>
        </p:txBody>
      </p:sp>
      <p:sp>
        <p:nvSpPr>
          <p:cNvPr id="15" name="Oval 14"/>
          <p:cNvSpPr/>
          <p:nvPr/>
        </p:nvSpPr>
        <p:spPr bwMode="auto">
          <a:xfrm>
            <a:off x="19812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6" name="Oval 15"/>
          <p:cNvSpPr/>
          <p:nvPr/>
        </p:nvSpPr>
        <p:spPr bwMode="auto">
          <a:xfrm>
            <a:off x="31242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7" name="Oval 16"/>
          <p:cNvSpPr/>
          <p:nvPr/>
        </p:nvSpPr>
        <p:spPr bwMode="auto">
          <a:xfrm>
            <a:off x="51054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8" name="Oval 17"/>
          <p:cNvSpPr/>
          <p:nvPr/>
        </p:nvSpPr>
        <p:spPr bwMode="auto">
          <a:xfrm>
            <a:off x="64008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grpSp>
        <p:nvGrpSpPr>
          <p:cNvPr id="3" name="Group 21"/>
          <p:cNvGrpSpPr/>
          <p:nvPr/>
        </p:nvGrpSpPr>
        <p:grpSpPr>
          <a:xfrm>
            <a:off x="4648200" y="1905000"/>
            <a:ext cx="2667000" cy="2819400"/>
            <a:chOff x="4648200" y="1905000"/>
            <a:chExt cx="2667000" cy="2819400"/>
          </a:xfrm>
        </p:grpSpPr>
        <p:sp>
          <p:nvSpPr>
            <p:cNvPr id="21" name="Rounded Rectangle 20"/>
            <p:cNvSpPr/>
            <p:nvPr/>
          </p:nvSpPr>
          <p:spPr bwMode="auto">
            <a:xfrm>
              <a:off x="4648200" y="1905000"/>
              <a:ext cx="2667000" cy="2819400"/>
            </a:xfrm>
            <a:prstGeom prst="roundRect">
              <a:avLst/>
            </a:prstGeom>
            <a:gradFill>
              <a:gsLst>
                <a:gs pos="0">
                  <a:srgbClr xmlns:mc="http://schemas.openxmlformats.org/markup-compatibility/2006" xmlns:a14="http://schemas.microsoft.com/office/drawing/2010/main" val="FFFFFF" mc:Ignorable=""/>
                </a:gs>
                <a:gs pos="0">
                  <a:schemeClr val="tx1">
                    <a:lumMod val="50000"/>
                  </a:schemeClr>
                </a:gs>
                <a:gs pos="7001">
                  <a:srgbClr xmlns:mc="http://schemas.openxmlformats.org/markup-compatibility/2006" xmlns:a14="http://schemas.microsoft.com/office/drawing/2010/main" val="E6E6E6" mc:Ignorable=""/>
                </a:gs>
                <a:gs pos="32001">
                  <a:srgbClr xmlns:mc="http://schemas.openxmlformats.org/markup-compatibility/2006" xmlns:a14="http://schemas.microsoft.com/office/drawing/2010/main" val="7D8496" mc:Ignorable=""/>
                </a:gs>
                <a:gs pos="47000">
                  <a:srgbClr xmlns:mc="http://schemas.openxmlformats.org/markup-compatibility/2006" xmlns:a14="http://schemas.microsoft.com/office/drawing/2010/main" val="E6E6E6" mc:Ignorable=""/>
                </a:gs>
                <a:gs pos="85001">
                  <a:srgbClr xmlns:mc="http://schemas.openxmlformats.org/markup-compatibility/2006" xmlns:a14="http://schemas.microsoft.com/office/drawing/2010/main" val="7D8496" mc:Ignorable=""/>
                </a:gs>
                <a:gs pos="100000">
                  <a:srgbClr xmlns:mc="http://schemas.openxmlformats.org/markup-compatibility/2006" xmlns:a14="http://schemas.microsoft.com/office/drawing/2010/main" val="E6E6E6" mc:Ignorable=""/>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9" name="Rounded Rectangle 18"/>
            <p:cNvSpPr/>
            <p:nvPr/>
          </p:nvSpPr>
          <p:spPr bwMode="auto">
            <a:xfrm>
              <a:off x="6096000" y="2133600"/>
              <a:ext cx="990600" cy="2438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Core 1</a:t>
              </a: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0" name="Rounded Rectangle 19"/>
            <p:cNvSpPr/>
            <p:nvPr/>
          </p:nvSpPr>
          <p:spPr bwMode="auto">
            <a:xfrm>
              <a:off x="4876800" y="2133600"/>
              <a:ext cx="990600" cy="2438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Core 0</a:t>
              </a: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grpSp>
      <p:grpSp>
        <p:nvGrpSpPr>
          <p:cNvPr id="12" name="Group 25"/>
          <p:cNvGrpSpPr/>
          <p:nvPr/>
        </p:nvGrpSpPr>
        <p:grpSpPr>
          <a:xfrm>
            <a:off x="4648200" y="1905000"/>
            <a:ext cx="2667000" cy="2819400"/>
            <a:chOff x="4648200" y="1905000"/>
            <a:chExt cx="2667000" cy="2819400"/>
          </a:xfrm>
        </p:grpSpPr>
        <p:sp>
          <p:nvSpPr>
            <p:cNvPr id="23" name="Rounded Rectangle 22"/>
            <p:cNvSpPr/>
            <p:nvPr/>
          </p:nvSpPr>
          <p:spPr bwMode="auto">
            <a:xfrm>
              <a:off x="46482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4" name="Rounded Rectangle 23"/>
            <p:cNvSpPr/>
            <p:nvPr/>
          </p:nvSpPr>
          <p:spPr bwMode="auto">
            <a:xfrm>
              <a:off x="48768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Core 0</a:t>
              </a: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5" name="Rounded Rectangle 24"/>
            <p:cNvSpPr/>
            <p:nvPr/>
          </p:nvSpPr>
          <p:spPr bwMode="auto">
            <a:xfrm>
              <a:off x="60960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Core 1</a:t>
              </a: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grpSp>
      <p:sp>
        <p:nvSpPr>
          <p:cNvPr id="27" name="Oval 26"/>
          <p:cNvSpPr/>
          <p:nvPr/>
        </p:nvSpPr>
        <p:spPr bwMode="auto">
          <a:xfrm>
            <a:off x="3962400" y="12192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8" name="Oval 27"/>
          <p:cNvSpPr/>
          <p:nvPr/>
        </p:nvSpPr>
        <p:spPr bwMode="auto">
          <a:xfrm>
            <a:off x="1090773" y="5586676"/>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9" name="TextBox 28"/>
          <p:cNvSpPr txBox="1"/>
          <p:nvPr/>
        </p:nvSpPr>
        <p:spPr>
          <a:xfrm>
            <a:off x="1649002" y="5557565"/>
            <a:ext cx="148072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Workload</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7.44853E-7 C -0.01458 0.02313 -0.02899 0.04626 -0.0618 0.05968 C -0.09462 0.0731 -0.15052 0.07657 -0.19705 0.08004 C -0.24357 0.08351 -0.31701 0.08004 -0.34097 0.08004 " pathEditMode="relative" ptsTypes="aaaA">
                                      <p:cBhvr>
                                        <p:cTn id="6" dur="2000" fill="hold"/>
                                        <p:tgtEl>
                                          <p:spTgt spid="1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0069 0.02869 C -0.0125 0.04719 -0.02569 0.06593 -0.08594 0.07449 C -0.14618 0.08305 -0.25365 0.08119 -0.36111 0.07958 " pathEditMode="relative" ptsTypes="aaA">
                                      <p:cBhvr>
                                        <p:cTn id="9" dur="2000" fill="hold"/>
                                        <p:tgtEl>
                                          <p:spTgt spid="18"/>
                                        </p:tgtEl>
                                        <p:attrNameLst>
                                          <p:attrName>ppt_x</p:attrName>
                                          <p:attrName>ppt_y</p:attrName>
                                        </p:attrNameLst>
                                      </p:cBhvr>
                                    </p:animMotion>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3.33333E-6 -0.00879 C 0.03802 -0.02845 0.07605 -0.04695 0.0967 0.00186 C 0.11754 0.05113 0.12118 0.16956 0.125 0.28869 " pathEditMode="relative" rAng="0" ptsTypes="aaA">
                                      <p:cBhvr>
                                        <p:cTn id="22" dur="2000" fill="hold"/>
                                        <p:tgtEl>
                                          <p:spTgt spid="27"/>
                                        </p:tgtEl>
                                        <p:attrNameLst>
                                          <p:attrName>ppt_x</p:attrName>
                                          <p:attrName>ppt_y</p:attrName>
                                        </p:attrNameLst>
                                      </p:cBhvr>
                                      <p:rCtr x="6300" y="1300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7" grpId="0" animBg="1"/>
      <p:bldP spid="2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Unified Background Process </a:t>
            </a:r>
            <a:br>
              <a:rPr lang="en-US" sz="4400" dirty="0" smtClean="0"/>
            </a:br>
            <a:r>
              <a:rPr lang="en-US" sz="4400" dirty="0" smtClean="0"/>
              <a:t>Manager (UBPM)</a:t>
            </a:r>
            <a:endParaRPr lang="en-US" sz="4400" dirty="0"/>
          </a:p>
        </p:txBody>
      </p:sp>
      <p:sp>
        <p:nvSpPr>
          <p:cNvPr id="3" name="Content Placeholder 2"/>
          <p:cNvSpPr>
            <a:spLocks noGrp="1"/>
          </p:cNvSpPr>
          <p:nvPr>
            <p:ph type="body" sz="quarter" idx="10"/>
          </p:nvPr>
        </p:nvSpPr>
        <p:spPr>
          <a:xfrm>
            <a:off x="381000" y="1675338"/>
            <a:ext cx="8382000" cy="2210862"/>
          </a:xfrm>
        </p:spPr>
        <p:txBody>
          <a:bodyPr/>
          <a:lstStyle/>
          <a:p>
            <a:r>
              <a:rPr lang="en-US" sz="2800" dirty="0" smtClean="0"/>
              <a:t>UBPM infrastructure unifies mechanism for event-based process start and stop</a:t>
            </a:r>
          </a:p>
          <a:p>
            <a:pPr lvl="1"/>
            <a:r>
              <a:rPr lang="en-US" sz="2400" dirty="0" smtClean="0"/>
              <a:t>Implemented in Service Control Manager to avoid creating another process</a:t>
            </a:r>
          </a:p>
          <a:p>
            <a:pPr lvl="1"/>
            <a:r>
              <a:rPr lang="en-US" sz="2400" dirty="0" smtClean="0"/>
              <a:t>All events are based on ETW events</a:t>
            </a:r>
          </a:p>
          <a:p>
            <a:pPr lvl="2"/>
            <a:r>
              <a:rPr lang="en-US" sz="2000" dirty="0" smtClean="0"/>
              <a:t>UBPM is a central manager of ETW consumer registration and notification</a:t>
            </a:r>
          </a:p>
          <a:p>
            <a:r>
              <a:rPr lang="en-US" sz="2800" dirty="0" smtClean="0"/>
              <a:t>UBPM clients:</a:t>
            </a:r>
          </a:p>
          <a:p>
            <a:pPr lvl="1"/>
            <a:r>
              <a:rPr lang="en-US" sz="2400" dirty="0" smtClean="0"/>
              <a:t>Task scheduler: new </a:t>
            </a:r>
            <a:r>
              <a:rPr lang="en-US" sz="2400" dirty="0" err="1" smtClean="0"/>
              <a:t>Taskhost</a:t>
            </a:r>
            <a:r>
              <a:rPr lang="en-US" sz="2400" dirty="0" smtClean="0"/>
              <a:t> processes</a:t>
            </a:r>
          </a:p>
          <a:p>
            <a:pPr lvl="1"/>
            <a:r>
              <a:rPr lang="en-US" sz="2400" dirty="0" smtClean="0"/>
              <a:t>Service Control Manager: trigger-started services</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Trigger-Started Services</a:t>
            </a:r>
            <a:endParaRPr lang="en-US" dirty="0"/>
          </a:p>
        </p:txBody>
      </p:sp>
      <p:sp>
        <p:nvSpPr>
          <p:cNvPr id="3" name="Content Placeholder 2"/>
          <p:cNvSpPr>
            <a:spLocks noGrp="1"/>
          </p:cNvSpPr>
          <p:nvPr>
            <p:ph idx="1"/>
          </p:nvPr>
        </p:nvSpPr>
        <p:spPr>
          <a:xfrm>
            <a:off x="381000" y="960055"/>
            <a:ext cx="8382000" cy="5364545"/>
          </a:xfrm>
        </p:spPr>
        <p:txBody>
          <a:bodyPr/>
          <a:lstStyle/>
          <a:p>
            <a:r>
              <a:rPr lang="en-US" sz="2400" dirty="0" smtClean="0"/>
              <a:t>Before, services typically started at system boot and ran until shutdown</a:t>
            </a:r>
          </a:p>
          <a:p>
            <a:r>
              <a:rPr lang="en-US" sz="2400" dirty="0" smtClean="0"/>
              <a:t>Services can now specify specific start and stop conditions (triggers):</a:t>
            </a:r>
          </a:p>
          <a:p>
            <a:pPr lvl="1"/>
            <a:r>
              <a:rPr lang="en-US" sz="2000" dirty="0" smtClean="0"/>
              <a:t>Device class arrival and removal</a:t>
            </a:r>
          </a:p>
          <a:p>
            <a:pPr lvl="2"/>
            <a:r>
              <a:rPr lang="en-US" sz="1800" dirty="0" err="1" smtClean="0"/>
              <a:t>Bthserv</a:t>
            </a:r>
            <a:r>
              <a:rPr lang="en-US" sz="1800" dirty="0" smtClean="0"/>
              <a:t>: start on </a:t>
            </a:r>
            <a:r>
              <a:rPr lang="en-US" sz="1800" dirty="0" err="1" smtClean="0"/>
              <a:t>bluetooth</a:t>
            </a:r>
            <a:r>
              <a:rPr lang="en-US" sz="1800" dirty="0" smtClean="0"/>
              <a:t> device class arrival</a:t>
            </a:r>
          </a:p>
          <a:p>
            <a:pPr lvl="1"/>
            <a:r>
              <a:rPr lang="en-US" sz="2000" dirty="0" smtClean="0"/>
              <a:t>IP address arrival and removal</a:t>
            </a:r>
          </a:p>
          <a:p>
            <a:pPr lvl="2"/>
            <a:r>
              <a:rPr lang="en-US" sz="1800" dirty="0" err="1" smtClean="0"/>
              <a:t>Lmhosts</a:t>
            </a:r>
            <a:r>
              <a:rPr lang="en-US" sz="1800" dirty="0" smtClean="0"/>
              <a:t>: start on first and stop on last IP address availability</a:t>
            </a:r>
          </a:p>
          <a:p>
            <a:pPr lvl="1"/>
            <a:r>
              <a:rPr lang="en-US" sz="2000" dirty="0" smtClean="0"/>
              <a:t>Firewall port event</a:t>
            </a:r>
          </a:p>
          <a:p>
            <a:pPr lvl="2"/>
            <a:r>
              <a:rPr lang="en-US" sz="1800" dirty="0" smtClean="0"/>
              <a:t>Browser: open of NS and DGM ports</a:t>
            </a:r>
          </a:p>
          <a:p>
            <a:pPr lvl="1"/>
            <a:r>
              <a:rPr lang="en-US" sz="2000" dirty="0" smtClean="0"/>
              <a:t>Domain join and </a:t>
            </a:r>
            <a:r>
              <a:rPr lang="en-US" sz="2000" dirty="0" err="1" smtClean="0"/>
              <a:t>unjoin</a:t>
            </a:r>
            <a:endParaRPr lang="en-US" sz="2000" dirty="0" smtClean="0"/>
          </a:p>
          <a:p>
            <a:pPr lvl="2"/>
            <a:r>
              <a:rPr lang="en-US" sz="1800" dirty="0" smtClean="0"/>
              <a:t>W32Time: start on join, stop on </a:t>
            </a:r>
            <a:r>
              <a:rPr lang="en-US" sz="1800" dirty="0" err="1" smtClean="0"/>
              <a:t>unjoin</a:t>
            </a:r>
            <a:endParaRPr lang="en-US" sz="1800" dirty="0" smtClean="0"/>
          </a:p>
          <a:p>
            <a:pPr lvl="1"/>
            <a:r>
              <a:rPr lang="en-US" sz="2000" dirty="0" smtClean="0"/>
              <a:t>Custom ETW event</a:t>
            </a:r>
          </a:p>
          <a:p>
            <a:pPr lvl="2"/>
            <a:r>
              <a:rPr lang="en-US" sz="1800" dirty="0" smtClean="0"/>
              <a:t>EFS: start on first encrypted file access</a:t>
            </a:r>
          </a:p>
          <a:p>
            <a:r>
              <a:rPr lang="en-US" sz="2400" dirty="0" smtClean="0"/>
              <a:t>Triggers are stored in service registry key</a:t>
            </a:r>
          </a:p>
          <a:p>
            <a:pPr lvl="1"/>
            <a:r>
              <a:rPr lang="en-US" sz="2000" dirty="0" smtClean="0"/>
              <a:t>Use “sc </a:t>
            </a:r>
            <a:r>
              <a:rPr lang="en-US" sz="2000" dirty="0" err="1" smtClean="0"/>
              <a:t>qtriggerinfo</a:t>
            </a:r>
            <a:r>
              <a:rPr lang="en-US" sz="2000" dirty="0" smtClean="0"/>
              <a:t>” to view service triggers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Timer Coalescing</a:t>
            </a:r>
            <a:endParaRPr lang="en-US" dirty="0"/>
          </a:p>
        </p:txBody>
      </p:sp>
      <p:sp>
        <p:nvSpPr>
          <p:cNvPr id="3" name="Content Placeholder 2"/>
          <p:cNvSpPr>
            <a:spLocks noGrp="1"/>
          </p:cNvSpPr>
          <p:nvPr>
            <p:ph idx="1"/>
          </p:nvPr>
        </p:nvSpPr>
        <p:spPr>
          <a:xfrm>
            <a:off x="381000" y="1447799"/>
            <a:ext cx="8382000" cy="2554545"/>
          </a:xfrm>
        </p:spPr>
        <p:txBody>
          <a:bodyPr/>
          <a:lstStyle/>
          <a:p>
            <a:r>
              <a:rPr lang="en-US" sz="2400" dirty="0" smtClean="0"/>
              <a:t>Staying idle requires minimizing timer interrupts</a:t>
            </a:r>
          </a:p>
          <a:p>
            <a:r>
              <a:rPr lang="en-US" sz="2400" dirty="0" smtClean="0"/>
              <a:t>Before, periodic timers had independent cycles even when period was the same</a:t>
            </a:r>
          </a:p>
          <a:p>
            <a:r>
              <a:rPr lang="en-US" sz="2400" dirty="0" smtClean="0"/>
              <a:t>New timer APIs permit timer coalescing</a:t>
            </a:r>
          </a:p>
          <a:p>
            <a:pPr lvl="1"/>
            <a:r>
              <a:rPr lang="en-US" sz="2000" dirty="0" smtClean="0"/>
              <a:t>Application or driver specifies tolerable delay</a:t>
            </a:r>
          </a:p>
          <a:p>
            <a:r>
              <a:rPr lang="en-US" sz="2400" dirty="0" smtClean="0"/>
              <a:t>Timer system shifts timer firing to align periods on natural frequency</a:t>
            </a:r>
            <a:endParaRPr lang="en-US" sz="2000" dirty="0"/>
          </a:p>
        </p:txBody>
      </p:sp>
      <p:cxnSp>
        <p:nvCxnSpPr>
          <p:cNvPr id="48" name="Straight Arrow Connector 47"/>
          <p:cNvCxnSpPr/>
          <p:nvPr/>
        </p:nvCxnSpPr>
        <p:spPr>
          <a:xfrm rot="5400000" flipH="1" flipV="1">
            <a:off x="279398" y="4682073"/>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49" name="Straight Arrow Connector 48"/>
          <p:cNvCxnSpPr/>
          <p:nvPr/>
        </p:nvCxnSpPr>
        <p:spPr>
          <a:xfrm rot="5400000" flipH="1" flipV="1">
            <a:off x="279398" y="5444073"/>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50" name="TextBox 49"/>
          <p:cNvSpPr txBox="1"/>
          <p:nvPr/>
        </p:nvSpPr>
        <p:spPr>
          <a:xfrm>
            <a:off x="608812" y="4530467"/>
            <a:ext cx="1304636" cy="480131"/>
          </a:xfrm>
          <a:prstGeom prst="rect">
            <a:avLst/>
          </a:prstGeom>
          <a:noFill/>
          <a:ln cmpd="sng">
            <a:noFill/>
          </a:ln>
          <a:effectLst/>
        </p:spPr>
        <p:txBody>
          <a:bodyPr wrap="square" rtlCol="0">
            <a:spAutoFit/>
          </a:bodyPr>
          <a:lstStyle/>
          <a:p>
            <a:pPr>
              <a:lnSpc>
                <a:spcPct val="90000"/>
              </a:lnSpc>
            </a:pPr>
            <a:r>
              <a:rPr lang="en-US" sz="1400" i="1" dirty="0" smtClean="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rPr>
              <a:t>Timer tick</a:t>
            </a:r>
          </a:p>
          <a:p>
            <a:pPr>
              <a:lnSpc>
                <a:spcPct val="90000"/>
              </a:lnSpc>
            </a:pPr>
            <a:r>
              <a:rPr lang="en-US" sz="1400" dirty="0" smtClean="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rPr>
              <a:t>15.6 ms</a:t>
            </a:r>
            <a:endParaRPr lang="en-US" sz="1400" dirty="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51" name="TextBox 50"/>
          <p:cNvSpPr txBox="1"/>
          <p:nvPr/>
        </p:nvSpPr>
        <p:spPr>
          <a:xfrm>
            <a:off x="608812" y="5216267"/>
            <a:ext cx="1304636" cy="480131"/>
          </a:xfrm>
          <a:prstGeom prst="rect">
            <a:avLst/>
          </a:prstGeom>
          <a:noFill/>
          <a:ln cmpd="sng">
            <a:noFill/>
          </a:ln>
          <a:effectLst/>
        </p:spPr>
        <p:txBody>
          <a:bodyPr wrap="square" rtlCol="0">
            <a:spAutoFit/>
          </a:bodyPr>
          <a:lstStyle/>
          <a:p>
            <a:pPr>
              <a:lnSpc>
                <a:spcPct val="90000"/>
              </a:lnSpc>
            </a:pPr>
            <a:r>
              <a:rPr lang="en-US" sz="1400" i="1" dirty="0" smtClean="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rPr>
              <a:t>Periodic Timer Events</a:t>
            </a:r>
          </a:p>
        </p:txBody>
      </p:sp>
      <p:sp>
        <p:nvSpPr>
          <p:cNvPr id="52" name="TextBox 51"/>
          <p:cNvSpPr txBox="1"/>
          <p:nvPr/>
        </p:nvSpPr>
        <p:spPr>
          <a:xfrm>
            <a:off x="6666799" y="5822824"/>
            <a:ext cx="1447800" cy="307777"/>
          </a:xfrm>
          <a:prstGeom prst="rect">
            <a:avLst/>
          </a:prstGeom>
          <a:noFill/>
          <a:ln cmpd="sng">
            <a:noFill/>
          </a:ln>
          <a:effectLst/>
        </p:spPr>
        <p:txBody>
          <a:bodyPr wrap="square" rtlCol="0">
            <a:spAutoFit/>
          </a:bodyPr>
          <a:lstStyle/>
          <a:p>
            <a:r>
              <a:rPr lang="en-US" sz="1400" b="1" i="1" dirty="0" smtClean="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rPr>
              <a:t>Windows 7</a:t>
            </a:r>
            <a:endParaRPr lang="en-US" sz="1400" b="1" i="1" dirty="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cxnSp>
        <p:nvCxnSpPr>
          <p:cNvPr id="53" name="Straight Arrow Connector 52"/>
          <p:cNvCxnSpPr/>
          <p:nvPr/>
        </p:nvCxnSpPr>
        <p:spPr>
          <a:xfrm rot="5400000" flipH="1" flipV="1">
            <a:off x="1773776" y="450697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4" name="Straight Arrow Connector 53"/>
          <p:cNvCxnSpPr/>
          <p:nvPr/>
        </p:nvCxnSpPr>
        <p:spPr>
          <a:xfrm rot="5400000" flipH="1" flipV="1">
            <a:off x="2461164" y="4506177"/>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5" name="Straight Arrow Connector 54"/>
          <p:cNvCxnSpPr/>
          <p:nvPr/>
        </p:nvCxnSpPr>
        <p:spPr>
          <a:xfrm rot="5400000" flipH="1" flipV="1">
            <a:off x="3145375" y="450697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6" name="Straight Arrow Connector 55"/>
          <p:cNvCxnSpPr/>
          <p:nvPr/>
        </p:nvCxnSpPr>
        <p:spPr>
          <a:xfrm rot="5400000" flipH="1" flipV="1">
            <a:off x="3832764" y="4506177"/>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rot="5400000" flipH="1" flipV="1">
            <a:off x="4516976" y="450697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8" name="Straight Arrow Connector 57"/>
          <p:cNvCxnSpPr/>
          <p:nvPr/>
        </p:nvCxnSpPr>
        <p:spPr>
          <a:xfrm rot="5400000" flipH="1" flipV="1">
            <a:off x="5204364" y="4506177"/>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59" name="Straight Arrow Connector 58"/>
          <p:cNvCxnSpPr/>
          <p:nvPr/>
        </p:nvCxnSpPr>
        <p:spPr>
          <a:xfrm rot="5400000" flipH="1" flipV="1">
            <a:off x="5888576" y="450697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60" name="Straight Arrow Connector 59"/>
          <p:cNvCxnSpPr/>
          <p:nvPr/>
        </p:nvCxnSpPr>
        <p:spPr>
          <a:xfrm rot="5400000" flipH="1" flipV="1">
            <a:off x="6575964" y="4506177"/>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rot="5400000" flipH="1" flipV="1">
            <a:off x="7260175" y="450697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62" name="TextBox 61"/>
          <p:cNvSpPr txBox="1"/>
          <p:nvPr/>
        </p:nvSpPr>
        <p:spPr>
          <a:xfrm>
            <a:off x="6727570" y="4808794"/>
            <a:ext cx="1447800" cy="307777"/>
          </a:xfrm>
          <a:prstGeom prst="rect">
            <a:avLst/>
          </a:prstGeom>
          <a:noFill/>
          <a:ln cmpd="sng">
            <a:noFill/>
          </a:ln>
          <a:effectLst/>
        </p:spPr>
        <p:txBody>
          <a:bodyPr wrap="square" rtlCol="0">
            <a:spAutoFit/>
          </a:bodyPr>
          <a:lstStyle/>
          <a:p>
            <a:r>
              <a:rPr lang="en-US" sz="1400" b="1" i="1" dirty="0" smtClean="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rPr>
              <a:t>Vista</a:t>
            </a:r>
            <a:endParaRPr lang="en-US" sz="1400" b="1" i="1" dirty="0">
              <a:gradFill>
                <a:gsLst>
                  <a:gs pos="28000">
                    <a:schemeClr val="tx1"/>
                  </a:gs>
                  <a:gs pos="48000">
                    <a:schemeClr val="tx1"/>
                  </a:gs>
                </a:gsLst>
                <a:lin ang="5400000" scaled="1"/>
              </a:gra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cxnSp>
        <p:nvCxnSpPr>
          <p:cNvPr id="63" name="Straight Arrow Connector 62"/>
          <p:cNvCxnSpPr/>
          <p:nvPr/>
        </p:nvCxnSpPr>
        <p:spPr>
          <a:xfrm rot="5400000" flipH="1" flipV="1">
            <a:off x="1927764" y="4506177"/>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4" name="Straight Arrow Connector 63"/>
          <p:cNvCxnSpPr/>
          <p:nvPr/>
        </p:nvCxnSpPr>
        <p:spPr>
          <a:xfrm rot="5400000" flipH="1" flipV="1">
            <a:off x="2308764" y="4506177"/>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p:nvPr/>
        </p:nvCxnSpPr>
        <p:spPr>
          <a:xfrm rot="5400000" flipH="1" flipV="1">
            <a:off x="2537364" y="4506177"/>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p:nvPr/>
        </p:nvCxnSpPr>
        <p:spPr>
          <a:xfrm rot="5400000" flipH="1" flipV="1">
            <a:off x="3527964" y="4506177"/>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7" name="Straight Arrow Connector 66"/>
          <p:cNvCxnSpPr/>
          <p:nvPr/>
        </p:nvCxnSpPr>
        <p:spPr>
          <a:xfrm rot="5400000" flipH="1" flipV="1">
            <a:off x="5128164" y="4506177"/>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p:nvPr/>
        </p:nvCxnSpPr>
        <p:spPr>
          <a:xfrm rot="5400000" flipH="1" flipV="1">
            <a:off x="5509164" y="4506177"/>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9" name="Straight Arrow Connector 68"/>
          <p:cNvCxnSpPr/>
          <p:nvPr/>
        </p:nvCxnSpPr>
        <p:spPr>
          <a:xfrm rot="5400000" flipH="1" flipV="1">
            <a:off x="6194964" y="4506177"/>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0" name="Straight Arrow Connector 69"/>
          <p:cNvCxnSpPr/>
          <p:nvPr/>
        </p:nvCxnSpPr>
        <p:spPr>
          <a:xfrm rot="5400000" flipH="1" flipV="1">
            <a:off x="6804564" y="4506177"/>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1" name="Straight Arrow Connector 70"/>
          <p:cNvCxnSpPr/>
          <p:nvPr/>
        </p:nvCxnSpPr>
        <p:spPr>
          <a:xfrm rot="5400000" flipH="1" flipV="1">
            <a:off x="7185564" y="4506177"/>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2" name="Straight Arrow Connector 71"/>
          <p:cNvCxnSpPr/>
          <p:nvPr/>
        </p:nvCxnSpPr>
        <p:spPr>
          <a:xfrm rot="5400000" flipH="1" flipV="1">
            <a:off x="1780636" y="5445755"/>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p:nvPr/>
        </p:nvCxnSpPr>
        <p:spPr>
          <a:xfrm rot="5400000" flipH="1" flipV="1">
            <a:off x="2468024" y="544496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4" name="Straight Arrow Connector 73"/>
          <p:cNvCxnSpPr/>
          <p:nvPr/>
        </p:nvCxnSpPr>
        <p:spPr>
          <a:xfrm rot="5400000" flipH="1" flipV="1">
            <a:off x="3152235" y="5445755"/>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5" name="Straight Arrow Connector 74"/>
          <p:cNvCxnSpPr/>
          <p:nvPr/>
        </p:nvCxnSpPr>
        <p:spPr>
          <a:xfrm rot="5400000" flipH="1" flipV="1">
            <a:off x="3839624" y="544496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6" name="Straight Arrow Connector 75"/>
          <p:cNvCxnSpPr/>
          <p:nvPr/>
        </p:nvCxnSpPr>
        <p:spPr>
          <a:xfrm rot="5400000" flipH="1" flipV="1">
            <a:off x="4523836" y="5445755"/>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7" name="Straight Arrow Connector 76"/>
          <p:cNvCxnSpPr/>
          <p:nvPr/>
        </p:nvCxnSpPr>
        <p:spPr>
          <a:xfrm rot="5400000" flipH="1" flipV="1">
            <a:off x="5211224" y="544496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rot="5400000" flipH="1" flipV="1">
            <a:off x="5895436" y="5445755"/>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9" name="Straight Arrow Connector 78"/>
          <p:cNvCxnSpPr/>
          <p:nvPr/>
        </p:nvCxnSpPr>
        <p:spPr>
          <a:xfrm rot="5400000" flipH="1" flipV="1">
            <a:off x="6582824" y="5444961"/>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80" name="Straight Arrow Connector 79"/>
          <p:cNvCxnSpPr/>
          <p:nvPr/>
        </p:nvCxnSpPr>
        <p:spPr>
          <a:xfrm rot="5400000" flipH="1" flipV="1">
            <a:off x="7267035" y="5445755"/>
            <a:ext cx="609600" cy="1588"/>
          </a:xfrm>
          <a:prstGeom prst="straightConnector1">
            <a:avLst/>
          </a:prstGeom>
          <a:ln w="38100" cmpd="sng">
            <a:solidFill>
              <a:schemeClr val="accent2"/>
            </a:solidFill>
            <a:headEnd type="none" w="med" len="med"/>
            <a:tailEnd type="triangle" w="med" len="med"/>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81" name="Straight Arrow Connector 80"/>
          <p:cNvCxnSpPr/>
          <p:nvPr/>
        </p:nvCxnSpPr>
        <p:spPr>
          <a:xfrm rot="5400000" flipH="1" flipV="1">
            <a:off x="1934624" y="5444961"/>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2" name="Straight Arrow Connector 81"/>
          <p:cNvCxnSpPr/>
          <p:nvPr/>
        </p:nvCxnSpPr>
        <p:spPr>
          <a:xfrm rot="5400000" flipH="1" flipV="1">
            <a:off x="2315624" y="5444961"/>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3" name="Straight Arrow Connector 82"/>
          <p:cNvCxnSpPr/>
          <p:nvPr/>
        </p:nvCxnSpPr>
        <p:spPr>
          <a:xfrm rot="5400000" flipH="1" flipV="1">
            <a:off x="2544224" y="5444961"/>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4" name="Straight Arrow Connector 83"/>
          <p:cNvCxnSpPr/>
          <p:nvPr/>
        </p:nvCxnSpPr>
        <p:spPr>
          <a:xfrm rot="5400000" flipH="1" flipV="1">
            <a:off x="3534824" y="5444961"/>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5" name="Straight Arrow Connector 84"/>
          <p:cNvCxnSpPr/>
          <p:nvPr/>
        </p:nvCxnSpPr>
        <p:spPr>
          <a:xfrm rot="5400000" flipH="1" flipV="1">
            <a:off x="5135024" y="5444961"/>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6" name="Straight Arrow Connector 85"/>
          <p:cNvCxnSpPr/>
          <p:nvPr/>
        </p:nvCxnSpPr>
        <p:spPr>
          <a:xfrm rot="5400000" flipH="1" flipV="1">
            <a:off x="5516024" y="5444961"/>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7" name="Straight Arrow Connector 86"/>
          <p:cNvCxnSpPr/>
          <p:nvPr/>
        </p:nvCxnSpPr>
        <p:spPr>
          <a:xfrm rot="5400000" flipH="1" flipV="1">
            <a:off x="6201824" y="5444961"/>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8" name="Straight Arrow Connector 87"/>
          <p:cNvCxnSpPr/>
          <p:nvPr/>
        </p:nvCxnSpPr>
        <p:spPr>
          <a:xfrm rot="5400000" flipH="1" flipV="1">
            <a:off x="6811424" y="5444961"/>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89" name="Straight Arrow Connector 88"/>
          <p:cNvCxnSpPr/>
          <p:nvPr/>
        </p:nvCxnSpPr>
        <p:spPr>
          <a:xfrm rot="5400000" flipH="1" flipV="1">
            <a:off x="7192424" y="5444961"/>
            <a:ext cx="609600" cy="1588"/>
          </a:xfrm>
          <a:prstGeom prst="straightConnector1">
            <a:avLst/>
          </a:prstGeom>
          <a:ln w="38100" cmpd="sng">
            <a:solidFill>
              <a:schemeClr val="accent4"/>
            </a:solidFill>
            <a:headEnd type="none" w="med" len="med"/>
            <a:tailEnd type="triangle" w="med" len="med"/>
          </a:ln>
          <a:effectLst>
            <a:outerShdw blurRad="63500" sx="102000" sy="102000" algn="c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p:nvPr/>
        </p:nvCxnSpPr>
        <p:spPr>
          <a:xfrm>
            <a:off x="1933830" y="5750555"/>
            <a:ext cx="5943600" cy="1588"/>
          </a:xfrm>
          <a:prstGeom prst="straightConnector1">
            <a:avLst/>
          </a:prstGeom>
          <a:ln w="38100" cmpd="sng">
            <a:solidFill>
              <a:schemeClr val="tx2"/>
            </a:solidFill>
            <a:headEnd type="none" w="med" len="med"/>
            <a:tailEnd type="triangle" w="lg" len="lg"/>
          </a:ln>
          <a:effectLst>
            <a:outerShdw blurRad="101600" algn="ctr" rotWithShape="0">
              <a:prstClr val="black">
                <a:alpha val="50000"/>
              </a:prstClr>
            </a:outerShdw>
          </a:effectLst>
        </p:spPr>
        <p:style>
          <a:lnRef idx="3">
            <a:schemeClr val="accent1"/>
          </a:lnRef>
          <a:fillRef idx="0">
            <a:schemeClr val="accent1"/>
          </a:fillRef>
          <a:effectRef idx="2">
            <a:schemeClr val="accent1"/>
          </a:effectRef>
          <a:fontRef idx="minor">
            <a:schemeClr val="tx1"/>
          </a:fontRef>
        </p:style>
      </p:cxnSp>
      <p:cxnSp>
        <p:nvCxnSpPr>
          <p:cNvPr id="91" name="Straight Arrow Connector 90"/>
          <p:cNvCxnSpPr/>
          <p:nvPr/>
        </p:nvCxnSpPr>
        <p:spPr>
          <a:xfrm>
            <a:off x="1926970" y="4811771"/>
            <a:ext cx="5943600" cy="1588"/>
          </a:xfrm>
          <a:prstGeom prst="straightConnector1">
            <a:avLst/>
          </a:prstGeom>
          <a:ln w="38100" cmpd="sng">
            <a:solidFill>
              <a:schemeClr val="tx2"/>
            </a:solidFill>
            <a:headEnd type="none" w="med" len="med"/>
            <a:tailEnd type="triangle" w="lg" len="lg"/>
          </a:ln>
          <a:effectLst>
            <a:outerShdw blurRad="101600" algn="ctr" rotWithShape="0">
              <a:prstClr val="black">
                <a:alpha val="50000"/>
              </a:prstClr>
            </a:outerShdw>
          </a:effectLst>
        </p:spPr>
        <p:style>
          <a:lnRef idx="3">
            <a:schemeClr val="accent1"/>
          </a:lnRef>
          <a:fillRef idx="0">
            <a:schemeClr val="accent1"/>
          </a:fillRef>
          <a:effectRef idx="2">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105 3.7037E-6 L -0.00937 0.00069 " pathEditMode="relative" rAng="0" ptsTypes="AA">
                                      <p:cBhvr>
                                        <p:cTn id="6" dur="5000" fill="hold"/>
                                        <p:tgtEl>
                                          <p:spTgt spid="81"/>
                                        </p:tgtEl>
                                        <p:attrNameLst>
                                          <p:attrName>ppt_x</p:attrName>
                                          <p:attrName>ppt_y</p:attrName>
                                        </p:attrNameLst>
                                      </p:cBhvr>
                                      <p:rCtr x="-5" y="0"/>
                                    </p:animMotion>
                                  </p:childTnLst>
                                </p:cTn>
                              </p:par>
                              <p:par>
                                <p:cTn id="7" presetID="63" presetClass="path" presetSubtype="0" accel="50000" decel="50000" fill="hold" nodeType="withEffect">
                                  <p:stCondLst>
                                    <p:cond delay="0"/>
                                  </p:stCondLst>
                                  <p:childTnLst>
                                    <p:animMotion origin="layout" path="M -2.77778E-7 3.7037E-6 L 0.03333 3.7037E-6 " pathEditMode="relative" rAng="0" ptsTypes="AA">
                                      <p:cBhvr>
                                        <p:cTn id="8" dur="5000" fill="hold"/>
                                        <p:tgtEl>
                                          <p:spTgt spid="82"/>
                                        </p:tgtEl>
                                        <p:attrNameLst>
                                          <p:attrName>ppt_x</p:attrName>
                                          <p:attrName>ppt_y</p:attrName>
                                        </p:attrNameLst>
                                      </p:cBhvr>
                                      <p:rCtr x="17" y="0"/>
                                    </p:animMotion>
                                  </p:childTnLst>
                                </p:cTn>
                              </p:par>
                              <p:par>
                                <p:cTn id="9" presetID="63" presetClass="path" presetSubtype="0" accel="50000" decel="50000" fill="hold" nodeType="withEffect">
                                  <p:stCondLst>
                                    <p:cond delay="0"/>
                                  </p:stCondLst>
                                  <p:childTnLst>
                                    <p:animMotion origin="layout" path="M -3.61111E-6 3.7037E-6 L 0.04167 3.7037E-6 " pathEditMode="relative" rAng="0" ptsTypes="AA">
                                      <p:cBhvr>
                                        <p:cTn id="10" dur="5000" fill="hold"/>
                                        <p:tgtEl>
                                          <p:spTgt spid="84"/>
                                        </p:tgtEl>
                                        <p:attrNameLst>
                                          <p:attrName>ppt_x</p:attrName>
                                          <p:attrName>ppt_y</p:attrName>
                                        </p:attrNameLst>
                                      </p:cBhvr>
                                      <p:rCtr x="21" y="0"/>
                                    </p:animMotion>
                                  </p:childTnLst>
                                </p:cTn>
                              </p:par>
                              <p:par>
                                <p:cTn id="11" presetID="63" presetClass="path" presetSubtype="0" accel="50000" decel="50000" fill="hold" nodeType="withEffect">
                                  <p:stCondLst>
                                    <p:cond delay="0"/>
                                  </p:stCondLst>
                                  <p:childTnLst>
                                    <p:animMotion origin="layout" path="M -3.61111E-6 3.7037E-6 L 0.01771 3.7037E-6 " pathEditMode="relative" rAng="0" ptsTypes="AA">
                                      <p:cBhvr>
                                        <p:cTn id="12" dur="5000" fill="hold"/>
                                        <p:tgtEl>
                                          <p:spTgt spid="85"/>
                                        </p:tgtEl>
                                        <p:attrNameLst>
                                          <p:attrName>ppt_x</p:attrName>
                                          <p:attrName>ppt_y</p:attrName>
                                        </p:attrNameLst>
                                      </p:cBhvr>
                                      <p:rCtr x="9" y="0"/>
                                    </p:animMotion>
                                  </p:childTnLst>
                                </p:cTn>
                              </p:par>
                              <p:par>
                                <p:cTn id="13" presetID="35" presetClass="path" presetSubtype="0" accel="50000" decel="50000" fill="hold" nodeType="withEffect">
                                  <p:stCondLst>
                                    <p:cond delay="0"/>
                                  </p:stCondLst>
                                  <p:childTnLst>
                                    <p:animMotion origin="layout" path="M -4.44444E-6 2.59259E-6 L -0.01718 0.00069 " pathEditMode="relative" rAng="0" ptsTypes="AA">
                                      <p:cBhvr>
                                        <p:cTn id="14" dur="5000" fill="hold"/>
                                        <p:tgtEl>
                                          <p:spTgt spid="86"/>
                                        </p:tgtEl>
                                        <p:attrNameLst>
                                          <p:attrName>ppt_x</p:attrName>
                                          <p:attrName>ppt_y</p:attrName>
                                        </p:attrNameLst>
                                      </p:cBhvr>
                                      <p:rCtr x="-9" y="0"/>
                                    </p:animMotion>
                                  </p:childTnLst>
                                </p:cTn>
                              </p:par>
                              <p:par>
                                <p:cTn id="15" presetID="63" presetClass="path" presetSubtype="0" accel="50000" decel="50000" fill="hold" nodeType="withEffect">
                                  <p:stCondLst>
                                    <p:cond delay="0"/>
                                  </p:stCondLst>
                                  <p:childTnLst>
                                    <p:animMotion origin="layout" path="M -2.77778E-7 3.7037E-6 L 0.05104 3.7037E-6 " pathEditMode="relative" rAng="0" ptsTypes="AA">
                                      <p:cBhvr>
                                        <p:cTn id="16" dur="5000" fill="hold"/>
                                        <p:tgtEl>
                                          <p:spTgt spid="87"/>
                                        </p:tgtEl>
                                        <p:attrNameLst>
                                          <p:attrName>ppt_x</p:attrName>
                                          <p:attrName>ppt_y</p:attrName>
                                        </p:attrNameLst>
                                      </p:cBhvr>
                                      <p:rCtr x="26" y="0"/>
                                    </p:animMotion>
                                  </p:childTnLst>
                                </p:cTn>
                              </p:par>
                              <p:par>
                                <p:cTn id="17" presetID="35" presetClass="path" presetSubtype="0" accel="50000" decel="50000" fill="hold" nodeType="withEffect">
                                  <p:stCondLst>
                                    <p:cond delay="0"/>
                                  </p:stCondLst>
                                  <p:childTnLst>
                                    <p:animMotion origin="layout" path="M -3.61111E-6 3.7037E-6 L -0.04895 3.7037E-6 " pathEditMode="relative" rAng="0" ptsTypes="AA">
                                      <p:cBhvr>
                                        <p:cTn id="18" dur="5000" fill="hold"/>
                                        <p:tgtEl>
                                          <p:spTgt spid="89"/>
                                        </p:tgtEl>
                                        <p:attrNameLst>
                                          <p:attrName>ppt_x</p:attrName>
                                          <p:attrName>ppt_y</p:attrName>
                                        </p:attrNameLst>
                                      </p:cBhvr>
                                      <p:rCtr x="-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Intelligent Timer Tick Distribution</a:t>
            </a:r>
            <a:endParaRPr lang="en-US" dirty="0"/>
          </a:p>
        </p:txBody>
      </p:sp>
      <p:sp>
        <p:nvSpPr>
          <p:cNvPr id="3" name="Content Placeholder 2"/>
          <p:cNvSpPr>
            <a:spLocks noGrp="1"/>
          </p:cNvSpPr>
          <p:nvPr>
            <p:ph idx="1"/>
          </p:nvPr>
        </p:nvSpPr>
        <p:spPr>
          <a:xfrm>
            <a:off x="381000" y="1143000"/>
            <a:ext cx="8382000" cy="1973561"/>
          </a:xfrm>
        </p:spPr>
        <p:txBody>
          <a:bodyPr/>
          <a:lstStyle/>
          <a:p>
            <a:r>
              <a:rPr lang="en-US" dirty="0" smtClean="0"/>
              <a:t>Before, primary timer interrupt on LP 0 propagated timer to all other LPs</a:t>
            </a:r>
          </a:p>
          <a:p>
            <a:pPr lvl="1"/>
            <a:r>
              <a:rPr lang="en-US" dirty="0" smtClean="0"/>
              <a:t>LP0 timer updates system tick count and clock</a:t>
            </a:r>
          </a:p>
          <a:p>
            <a:pPr lvl="1"/>
            <a:r>
              <a:rPr lang="en-US" dirty="0" smtClean="0"/>
              <a:t>Timer interrupt for all LPs updates process and thread runtimes, checks for thread quantum end</a:t>
            </a:r>
          </a:p>
          <a:p>
            <a:pPr lvl="1"/>
            <a:r>
              <a:rPr lang="en-US" dirty="0" smtClean="0"/>
              <a:t>Even if LP was idle, it had to service interrupt</a:t>
            </a:r>
          </a:p>
          <a:p>
            <a:r>
              <a:rPr lang="en-US" dirty="0" smtClean="0"/>
              <a:t>Now, timer system propagates timer only to processors that aren’t idle </a:t>
            </a:r>
          </a:p>
          <a:p>
            <a:pPr lvl="1"/>
            <a:r>
              <a:rPr lang="en-US" dirty="0" smtClean="0"/>
              <a:t>Also called tick skipping</a:t>
            </a:r>
          </a:p>
          <a:p>
            <a:pPr lvl="1"/>
            <a:r>
              <a:rPr lang="en-US" dirty="0" smtClean="0"/>
              <a:t>Non-timer interrupts still wake LP</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Power Improvements</a:t>
            </a:r>
            <a:endParaRPr lang="en-US" dirty="0"/>
          </a:p>
        </p:txBody>
      </p:sp>
      <p:sp>
        <p:nvSpPr>
          <p:cNvPr id="3" name="Content Placeholder 2"/>
          <p:cNvSpPr>
            <a:spLocks noGrp="1"/>
          </p:cNvSpPr>
          <p:nvPr>
            <p:ph idx="10"/>
          </p:nvPr>
        </p:nvSpPr>
        <p:spPr>
          <a:xfrm>
            <a:off x="381000" y="914400"/>
            <a:ext cx="8382000" cy="5435334"/>
          </a:xfrm>
        </p:spPr>
        <p:txBody>
          <a:bodyPr/>
          <a:lstStyle/>
          <a:p>
            <a:r>
              <a:rPr lang="en-US" sz="2800" dirty="0" smtClean="0"/>
              <a:t>Timer reduction:</a:t>
            </a:r>
          </a:p>
          <a:p>
            <a:pPr lvl="1"/>
            <a:r>
              <a:rPr lang="en-US" sz="2400" dirty="0" smtClean="0"/>
              <a:t>Eliminated TCP DPC timer on every system timer interrupt</a:t>
            </a:r>
          </a:p>
          <a:p>
            <a:pPr lvl="1"/>
            <a:r>
              <a:rPr lang="en-US" sz="2400" dirty="0" smtClean="0"/>
              <a:t>Reduced frequency of USB driver maintenance timers</a:t>
            </a:r>
          </a:p>
          <a:p>
            <a:r>
              <a:rPr lang="en-US" sz="2800" dirty="0" smtClean="0"/>
              <a:t>Device power management:</a:t>
            </a:r>
          </a:p>
          <a:p>
            <a:pPr lvl="1"/>
            <a:r>
              <a:rPr lang="en-US" sz="2400" dirty="0" smtClean="0"/>
              <a:t>Support for latest Intel HD Audio low-power specifications</a:t>
            </a:r>
          </a:p>
          <a:p>
            <a:pPr lvl="1"/>
            <a:r>
              <a:rPr lang="en-US" sz="2400" dirty="0" smtClean="0"/>
              <a:t>Bluetooth radio enters selective suspend when connections are in sniff mode</a:t>
            </a:r>
          </a:p>
          <a:p>
            <a:pPr lvl="1"/>
            <a:r>
              <a:rPr lang="en-US" sz="2400" dirty="0" smtClean="0"/>
              <a:t>NIC automatically enters D3 when media is disconnected</a:t>
            </a:r>
          </a:p>
          <a:p>
            <a:r>
              <a:rPr lang="en-US" sz="2800" dirty="0" err="1" smtClean="0"/>
              <a:t>Powercfg</a:t>
            </a:r>
            <a:r>
              <a:rPr lang="en-US" sz="2800" dirty="0" smtClean="0"/>
              <a:t> tool for managing performance policies</a:t>
            </a:r>
          </a:p>
          <a:p>
            <a:pPr lvl="1"/>
            <a:r>
              <a:rPr lang="en-US" sz="2400" dirty="0" smtClean="0"/>
              <a:t>Has /energy option for identifying power efficiency issues</a:t>
            </a:r>
            <a:endParaRPr lang="en-US" sz="2400" dirty="0"/>
          </a:p>
        </p:txBody>
      </p:sp>
    </p:spTree>
    <p:extLst>
      <p:ext uri="{BB962C8B-B14F-4D97-AF65-F5344CB8AC3E}">
        <p14:creationId xmlns:p14="http://schemas.microsoft.com/office/powerpoint/2010/main" val="2755323650"/>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Scope of the Talk</a:t>
            </a:r>
            <a:endParaRPr lang="en-US" dirty="0"/>
          </a:p>
        </p:txBody>
      </p:sp>
      <p:sp>
        <p:nvSpPr>
          <p:cNvPr id="3" name="Content Placeholder 2"/>
          <p:cNvSpPr>
            <a:spLocks noGrp="1"/>
          </p:cNvSpPr>
          <p:nvPr>
            <p:ph idx="1"/>
          </p:nvPr>
        </p:nvSpPr>
        <p:spPr>
          <a:xfrm>
            <a:off x="381000" y="1447799"/>
            <a:ext cx="8382000" cy="4111895"/>
          </a:xfrm>
        </p:spPr>
        <p:txBody>
          <a:bodyPr/>
          <a:lstStyle/>
          <a:p>
            <a:r>
              <a:rPr lang="en-US" sz="2800" dirty="0" smtClean="0"/>
              <a:t>Talk covers key enhancements to the Windows 7 and Windows Server 2008 R2 kernel and related </a:t>
            </a:r>
            <a:br>
              <a:rPr lang="en-US" sz="2800" dirty="0" smtClean="0"/>
            </a:br>
            <a:r>
              <a:rPr lang="en-US" sz="2800" dirty="0" smtClean="0"/>
              <a:t>core components</a:t>
            </a:r>
          </a:p>
          <a:p>
            <a:pPr lvl="1"/>
            <a:r>
              <a:rPr lang="en-US" sz="2400" dirty="0" smtClean="0"/>
              <a:t>Performance, scalability, power efficiency, virtualization, security…</a:t>
            </a:r>
          </a:p>
          <a:p>
            <a:r>
              <a:rPr lang="en-US" sz="2800" dirty="0" smtClean="0"/>
              <a:t>Many other significant improvements not covered:</a:t>
            </a:r>
          </a:p>
          <a:p>
            <a:pPr lvl="1"/>
            <a:r>
              <a:rPr lang="en-US" sz="2400" dirty="0" smtClean="0"/>
              <a:t>New taskbar (</a:t>
            </a:r>
            <a:r>
              <a:rPr lang="en-US" sz="2400" dirty="0" err="1" smtClean="0"/>
              <a:t>Superbar</a:t>
            </a:r>
            <a:r>
              <a:rPr lang="en-US" sz="2400" dirty="0" smtClean="0"/>
              <a:t>), DirectX enhancements including D2D, </a:t>
            </a:r>
            <a:r>
              <a:rPr lang="en-US" sz="2400" dirty="0" err="1" smtClean="0"/>
              <a:t>DWrite</a:t>
            </a:r>
            <a:r>
              <a:rPr lang="en-US" sz="2400" dirty="0" smtClean="0"/>
              <a:t> and </a:t>
            </a:r>
            <a:r>
              <a:rPr lang="en-US" sz="2400" dirty="0" err="1" smtClean="0"/>
              <a:t>DirectCompute</a:t>
            </a:r>
            <a:r>
              <a:rPr lang="en-US" sz="2400" dirty="0" smtClean="0"/>
              <a:t>, Home Group, Branch Cache, </a:t>
            </a:r>
            <a:r>
              <a:rPr lang="en-US" sz="2400" dirty="0" err="1" smtClean="0"/>
              <a:t>DirectAccess</a:t>
            </a:r>
            <a:r>
              <a:rPr lang="en-US" sz="2400" dirty="0" smtClean="0"/>
              <a:t>, Device Stage, PowerShell v2 and Troubleshooting Packs, User-mode Scheduling, Virtualization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961143" y="1180644"/>
            <a:ext cx="8028432" cy="4187952"/>
            <a:chOff x="917952" y="1382844"/>
            <a:chExt cx="7843284" cy="4130060"/>
          </a:xfrm>
        </p:grpSpPr>
        <p:pic>
          <p:nvPicPr>
            <p:cNvPr id="1028" name="Picture 4"/>
            <p:cNvPicPr>
              <a:picLocks noChangeAspect="1" noChangeArrowheads="1"/>
            </p:cNvPicPr>
            <p:nvPr/>
          </p:nvPicPr>
          <p:blipFill>
            <a:blip r:embed="rId3" cstate="print"/>
            <a:srcRect/>
            <a:stretch>
              <a:fillRect/>
            </a:stretch>
          </p:blipFill>
          <p:spPr bwMode="auto">
            <a:xfrm>
              <a:off x="917952" y="1382844"/>
              <a:ext cx="7843284" cy="4130060"/>
            </a:xfrm>
            <a:prstGeom prst="rect">
              <a:avLst/>
            </a:prstGeom>
            <a:noFill/>
            <a:ln w="9525">
              <a:noFill/>
              <a:miter lim="800000"/>
              <a:headEnd/>
              <a:tailEnd/>
            </a:ln>
          </p:spPr>
        </p:pic>
        <p:sp>
          <p:nvSpPr>
            <p:cNvPr id="13" name="TextBox 12"/>
            <p:cNvSpPr txBox="1"/>
            <p:nvPr/>
          </p:nvSpPr>
          <p:spPr>
            <a:xfrm>
              <a:off x="5487835" y="1490282"/>
              <a:ext cx="3142207" cy="338554"/>
            </a:xfrm>
            <a:prstGeom prst="rect">
              <a:avLst/>
            </a:prstGeom>
            <a:noFill/>
          </p:spPr>
          <p:txBody>
            <a:bodyPr wrap="none" rtlCol="0">
              <a:spAutoFit/>
            </a:bodyPr>
            <a:lstStyle/>
            <a:p>
              <a:pPr algn="l"/>
              <a:r>
                <a:rPr lang="en-US" sz="2000" i="0" dirty="0" smtClean="0">
                  <a:solidFill>
                    <a:schemeClr val="tx1"/>
                  </a:solidFill>
                </a:rPr>
                <a:t>Windows* Vista SP1</a:t>
              </a:r>
              <a:endParaRPr lang="en-US" sz="2000" i="0" dirty="0">
                <a:solidFill>
                  <a:schemeClr val="tx1"/>
                </a:solidFill>
              </a:endParaRPr>
            </a:p>
          </p:txBody>
        </p:sp>
      </p:grpSp>
      <p:grpSp>
        <p:nvGrpSpPr>
          <p:cNvPr id="27" name="Group 26"/>
          <p:cNvGrpSpPr/>
          <p:nvPr/>
        </p:nvGrpSpPr>
        <p:grpSpPr>
          <a:xfrm>
            <a:off x="961143" y="1180644"/>
            <a:ext cx="8028432" cy="4187952"/>
            <a:chOff x="953938" y="2318241"/>
            <a:chExt cx="7826628" cy="1340396"/>
          </a:xfrm>
        </p:grpSpPr>
        <p:pic>
          <p:nvPicPr>
            <p:cNvPr id="30" name="Picture 5"/>
            <p:cNvPicPr>
              <a:picLocks noChangeAspect="1" noChangeArrowheads="1"/>
            </p:cNvPicPr>
            <p:nvPr/>
          </p:nvPicPr>
          <p:blipFill>
            <a:blip r:embed="rId4" cstate="print"/>
            <a:srcRect/>
            <a:stretch>
              <a:fillRect/>
            </a:stretch>
          </p:blipFill>
          <p:spPr bwMode="auto">
            <a:xfrm>
              <a:off x="953938" y="2318241"/>
              <a:ext cx="7826628" cy="1340396"/>
            </a:xfrm>
            <a:prstGeom prst="rect">
              <a:avLst/>
            </a:prstGeom>
            <a:noFill/>
            <a:ln w="9525">
              <a:noFill/>
              <a:miter lim="800000"/>
              <a:headEnd/>
              <a:tailEnd/>
            </a:ln>
          </p:spPr>
        </p:pic>
        <p:sp>
          <p:nvSpPr>
            <p:cNvPr id="31" name="TextBox 30"/>
            <p:cNvSpPr txBox="1"/>
            <p:nvPr/>
          </p:nvSpPr>
          <p:spPr>
            <a:xfrm>
              <a:off x="5644554" y="2356163"/>
              <a:ext cx="3068469" cy="110107"/>
            </a:xfrm>
            <a:prstGeom prst="rect">
              <a:avLst/>
            </a:prstGeom>
            <a:noFill/>
          </p:spPr>
          <p:txBody>
            <a:bodyPr wrap="none" rtlCol="0">
              <a:spAutoFit/>
            </a:bodyPr>
            <a:lstStyle/>
            <a:p>
              <a:pPr algn="l"/>
              <a:r>
                <a:rPr lang="en-US" sz="2000" i="0" dirty="0" smtClean="0">
                  <a:solidFill>
                    <a:schemeClr val="tx1"/>
                  </a:solidFill>
                </a:rPr>
                <a:t>Windows* 7 Build A</a:t>
              </a:r>
              <a:endParaRPr lang="en-US" sz="2000" i="0" dirty="0">
                <a:solidFill>
                  <a:schemeClr val="tx1"/>
                </a:solidFill>
              </a:endParaRPr>
            </a:p>
          </p:txBody>
        </p:sp>
      </p:grpSp>
      <p:grpSp>
        <p:nvGrpSpPr>
          <p:cNvPr id="38" name="Group 37"/>
          <p:cNvGrpSpPr/>
          <p:nvPr/>
        </p:nvGrpSpPr>
        <p:grpSpPr>
          <a:xfrm>
            <a:off x="961143" y="1180644"/>
            <a:ext cx="8028432" cy="4187952"/>
            <a:chOff x="963673" y="3600973"/>
            <a:chExt cx="8074743" cy="1582584"/>
          </a:xfrm>
        </p:grpSpPr>
        <p:pic>
          <p:nvPicPr>
            <p:cNvPr id="39" name="Picture 6"/>
            <p:cNvPicPr>
              <a:picLocks noChangeAspect="1" noChangeArrowheads="1"/>
            </p:cNvPicPr>
            <p:nvPr/>
          </p:nvPicPr>
          <p:blipFill>
            <a:blip r:embed="rId5" cstate="print"/>
            <a:srcRect/>
            <a:stretch>
              <a:fillRect/>
            </a:stretch>
          </p:blipFill>
          <p:spPr bwMode="auto">
            <a:xfrm>
              <a:off x="963673" y="3600973"/>
              <a:ext cx="8074743" cy="1582584"/>
            </a:xfrm>
            <a:prstGeom prst="rect">
              <a:avLst/>
            </a:prstGeom>
            <a:noFill/>
            <a:ln w="9525">
              <a:noFill/>
              <a:miter lim="800000"/>
              <a:headEnd/>
              <a:tailEnd/>
            </a:ln>
          </p:spPr>
        </p:pic>
        <p:sp>
          <p:nvSpPr>
            <p:cNvPr id="40" name="TextBox 39"/>
            <p:cNvSpPr txBox="1"/>
            <p:nvPr/>
          </p:nvSpPr>
          <p:spPr>
            <a:xfrm>
              <a:off x="5628410" y="3719036"/>
              <a:ext cx="3179410" cy="127843"/>
            </a:xfrm>
            <a:prstGeom prst="rect">
              <a:avLst/>
            </a:prstGeom>
            <a:noFill/>
          </p:spPr>
          <p:txBody>
            <a:bodyPr wrap="square" rtlCol="0">
              <a:spAutoFit/>
            </a:bodyPr>
            <a:lstStyle/>
            <a:p>
              <a:pPr algn="l"/>
              <a:r>
                <a:rPr lang="en-US" sz="2000" i="0" dirty="0" smtClean="0">
                  <a:solidFill>
                    <a:schemeClr val="tx1"/>
                  </a:solidFill>
                </a:rPr>
                <a:t>Windows* 7 Build B</a:t>
              </a:r>
              <a:endParaRPr lang="en-US" sz="2000" b="0" i="0" dirty="0">
                <a:solidFill>
                  <a:schemeClr val="tx1"/>
                </a:solidFill>
              </a:endParaRPr>
            </a:p>
          </p:txBody>
        </p:sp>
      </p:grpSp>
      <p:grpSp>
        <p:nvGrpSpPr>
          <p:cNvPr id="41" name="Group 21"/>
          <p:cNvGrpSpPr/>
          <p:nvPr/>
        </p:nvGrpSpPr>
        <p:grpSpPr>
          <a:xfrm>
            <a:off x="5022102" y="1637844"/>
            <a:ext cx="3520135" cy="383065"/>
            <a:chOff x="4714507" y="522946"/>
            <a:chExt cx="3520407" cy="338554"/>
          </a:xfrm>
        </p:grpSpPr>
        <p:sp>
          <p:nvSpPr>
            <p:cNvPr id="42" name="Right Arrow 41"/>
            <p:cNvSpPr/>
            <p:nvPr/>
          </p:nvSpPr>
          <p:spPr bwMode="auto">
            <a:xfrm>
              <a:off x="4714507" y="548676"/>
              <a:ext cx="771896" cy="296883"/>
            </a:xfrm>
            <a:prstGeom prst="rightArrow">
              <a:avLst/>
            </a:prstGeom>
            <a:solidFill>
              <a:srgbClr xmlns:mc="http://schemas.openxmlformats.org/markup-compatibility/2006" xmlns:a14="http://schemas.microsoft.com/office/drawing/2010/main" val="FFC000" mc:Ignorable=""/>
            </a:solidFill>
            <a:ln w="19050" cap="flat" cmpd="sng" algn="ctr">
              <a:solidFill>
                <a:srgbClr xmlns:mc="http://schemas.openxmlformats.org/markup-compatibility/2006" xmlns:a14="http://schemas.microsoft.com/office/drawing/2010/main" val="292929" mc:Ignorable="">
                  <a:alpha val="70000"/>
                </a:srgb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50000"/>
                </a:spcBef>
                <a:spcAft>
                  <a:spcPct val="0"/>
                </a:spcAft>
                <a:buClrTx/>
                <a:buSzTx/>
                <a:buFontTx/>
                <a:buNone/>
                <a:tabLst/>
              </a:pPr>
              <a:endParaRPr kumimoji="0" lang="en-US" sz="2400" b="1" i="1" u="none" strike="noStrike" cap="none" normalizeH="0" baseline="0" smtClean="0">
                <a:ln>
                  <a:noFill/>
                </a:ln>
                <a:solidFill>
                  <a:srgbClr xmlns:mc="http://schemas.openxmlformats.org/markup-compatibility/2006" xmlns:a14="http://schemas.microsoft.com/office/drawing/2010/main" val="FFC000" mc:Ignorable=""/>
                </a:solidFill>
                <a:effectLst/>
                <a:latin typeface="Verdana" pitchFamily="34" charset="0"/>
                <a:cs typeface="Arial" charset="0"/>
              </a:endParaRPr>
            </a:p>
          </p:txBody>
        </p:sp>
        <p:sp>
          <p:nvSpPr>
            <p:cNvPr id="43" name="TextBox 42"/>
            <p:cNvSpPr txBox="1"/>
            <p:nvPr/>
          </p:nvSpPr>
          <p:spPr>
            <a:xfrm>
              <a:off x="5539945" y="522946"/>
              <a:ext cx="2694969" cy="338554"/>
            </a:xfrm>
            <a:prstGeom prst="rect">
              <a:avLst/>
            </a:prstGeom>
            <a:noFill/>
          </p:spPr>
          <p:txBody>
            <a:bodyPr wrap="none" rtlCol="0">
              <a:spAutoFit/>
            </a:bodyPr>
            <a:lstStyle/>
            <a:p>
              <a:pPr algn="l"/>
              <a:r>
                <a:rPr lang="en-US" sz="2000" dirty="0" smtClean="0">
                  <a:solidFill>
                    <a:srgbClr xmlns:mc="http://schemas.openxmlformats.org/markup-compatibility/2006" xmlns:a14="http://schemas.microsoft.com/office/drawing/2010/main" val="FFC000" mc:Ignorable=""/>
                  </a:solidFill>
                </a:rPr>
                <a:t>Move right better</a:t>
              </a:r>
            </a:p>
          </p:txBody>
        </p:sp>
      </p:grpSp>
      <p:sp>
        <p:nvSpPr>
          <p:cNvPr id="23555" name="Title 1"/>
          <p:cNvSpPr>
            <a:spLocks noGrp="1"/>
          </p:cNvSpPr>
          <p:nvPr>
            <p:ph type="title"/>
          </p:nvPr>
        </p:nvSpPr>
        <p:spPr/>
        <p:txBody>
          <a:bodyPr/>
          <a:lstStyle/>
          <a:p>
            <a:pPr eaLnBrk="1" hangingPunct="1"/>
            <a:r>
              <a:rPr lang="en-US" dirty="0" smtClean="0"/>
              <a:t>Analysis: Length of Idle Intervals</a:t>
            </a:r>
            <a:endParaRPr lang="en-US" baseline="30000" dirty="0" smtClean="0"/>
          </a:p>
        </p:txBody>
      </p:sp>
      <p:sp>
        <p:nvSpPr>
          <p:cNvPr id="14" name="TextBox 13"/>
          <p:cNvSpPr txBox="1"/>
          <p:nvPr/>
        </p:nvSpPr>
        <p:spPr>
          <a:xfrm rot="16200000">
            <a:off x="-988034" y="3206522"/>
            <a:ext cx="3123624" cy="369332"/>
          </a:xfrm>
          <a:prstGeom prst="rect">
            <a:avLst/>
          </a:prstGeom>
          <a:noFill/>
        </p:spPr>
        <p:txBody>
          <a:bodyPr wrap="square" rtlCol="0">
            <a:spAutoFit/>
          </a:bodyPr>
          <a:lstStyle/>
          <a:p>
            <a:r>
              <a:rPr lang="en-US" sz="1800" i="0" dirty="0" smtClean="0">
                <a:solidFill>
                  <a:schemeClr val="tx1"/>
                </a:solidFill>
              </a:rPr>
              <a:t> %idle time (per core Avg.)</a:t>
            </a:r>
            <a:endParaRPr lang="en-US" sz="1800" i="0" dirty="0">
              <a:solidFill>
                <a:schemeClr val="tx1"/>
              </a:solidFill>
            </a:endParaRPr>
          </a:p>
        </p:txBody>
      </p:sp>
    </p:spTree>
    <p:extLst>
      <p:ext uri="{BB962C8B-B14F-4D97-AF65-F5344CB8AC3E}">
        <p14:creationId xmlns:p14="http://schemas.microsoft.com/office/powerpoint/2010/main" val="205238982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47799"/>
            <a:ext cx="8382000" cy="4776692"/>
          </a:xfrm>
        </p:spPr>
        <p:txBody>
          <a:bodyPr/>
          <a:lstStyle/>
          <a:p>
            <a:r>
              <a:rPr lang="en-US" dirty="0" smtClean="0"/>
              <a:t>Componentization and Layering</a:t>
            </a:r>
          </a:p>
          <a:p>
            <a:r>
              <a:rPr lang="en-US" dirty="0" smtClean="0"/>
              <a:t>Performance</a:t>
            </a:r>
          </a:p>
          <a:p>
            <a:r>
              <a:rPr lang="en-US" dirty="0" smtClean="0"/>
              <a:t>Power Efficiency</a:t>
            </a:r>
          </a:p>
          <a:p>
            <a:r>
              <a:rPr lang="en-US" dirty="0" smtClean="0">
                <a:solidFill>
                  <a:schemeClr val="accent4"/>
                </a:solidFill>
              </a:rPr>
              <a:t>Reliability</a:t>
            </a:r>
          </a:p>
          <a:p>
            <a:r>
              <a:rPr lang="en-US" dirty="0" smtClean="0"/>
              <a:t>Security</a:t>
            </a:r>
          </a:p>
          <a:p>
            <a:r>
              <a:rPr lang="en-US" dirty="0" smtClean="0"/>
              <a:t>Native VHD</a:t>
            </a:r>
          </a:p>
          <a:p>
            <a:r>
              <a:rPr lang="en-US" dirty="0" smtClean="0"/>
              <a:t>Scalability</a:t>
            </a:r>
          </a:p>
          <a:p>
            <a:endParaRPr lang="en-US" dirty="0" smtClean="0"/>
          </a:p>
          <a:p>
            <a:endParaRPr lang="en-US" dirty="0" smtClean="0"/>
          </a:p>
        </p:txBody>
      </p:sp>
    </p:spTree>
    <p:extLst>
      <p:ext uri="{BB962C8B-B14F-4D97-AF65-F5344CB8AC3E}">
        <p14:creationId xmlns:p14="http://schemas.microsoft.com/office/powerpoint/2010/main" val="9035257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Fault Tolerant Heap (FTH)</a:t>
            </a:r>
            <a:endParaRPr lang="en-US" dirty="0"/>
          </a:p>
        </p:txBody>
      </p:sp>
      <p:sp>
        <p:nvSpPr>
          <p:cNvPr id="3" name="Content Placeholder 2"/>
          <p:cNvSpPr>
            <a:spLocks noGrp="1"/>
          </p:cNvSpPr>
          <p:nvPr>
            <p:ph idx="1"/>
          </p:nvPr>
        </p:nvSpPr>
        <p:spPr/>
        <p:txBody>
          <a:bodyPr/>
          <a:lstStyle/>
          <a:p>
            <a:r>
              <a:rPr lang="en-US" smtClean="0"/>
              <a:t>Heap corruption is a major cause of unreliability</a:t>
            </a:r>
          </a:p>
          <a:p>
            <a:pPr lvl="1"/>
            <a:r>
              <a:rPr lang="en-US" smtClean="0"/>
              <a:t>15% of all user-mode crashes</a:t>
            </a:r>
          </a:p>
          <a:p>
            <a:pPr lvl="1"/>
            <a:r>
              <a:rPr lang="en-US" smtClean="0"/>
              <a:t>30% of user-mode crashes during shutdown</a:t>
            </a:r>
          </a:p>
          <a:p>
            <a:pPr lvl="1"/>
            <a:r>
              <a:rPr lang="en-US" smtClean="0"/>
              <a:t>Very difficult to analyze and fix</a:t>
            </a:r>
          </a:p>
          <a:p>
            <a:r>
              <a:rPr lang="en-US" smtClean="0"/>
              <a:t>FTH reduces impact of heap misuse</a:t>
            </a:r>
          </a:p>
          <a:p>
            <a:pPr lvl="1"/>
            <a:r>
              <a:rPr lang="en-US" smtClean="0"/>
              <a:t>Monitors for heap corruption crashes</a:t>
            </a:r>
          </a:p>
          <a:p>
            <a:pPr lvl="1"/>
            <a:r>
              <a:rPr lang="en-US" smtClean="0"/>
              <a:t>Applies mitigations dynamically</a:t>
            </a:r>
          </a:p>
          <a:p>
            <a:pPr lvl="1"/>
            <a:r>
              <a:rPr lang="en-US" smtClean="0"/>
              <a:t>Removes mitigation if unsuccessful</a:t>
            </a:r>
          </a:p>
          <a:p>
            <a:pPr lvl="1"/>
            <a:r>
              <a:rPr lang="en-US" smtClean="0"/>
              <a:t>Returns debug information for use by ISVs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FTH Activation and Operation</a:t>
            </a:r>
            <a:endParaRPr lang="en-US" dirty="0"/>
          </a:p>
        </p:txBody>
      </p:sp>
      <p:sp>
        <p:nvSpPr>
          <p:cNvPr id="3" name="Content Placeholder 2"/>
          <p:cNvSpPr>
            <a:spLocks noGrp="1"/>
          </p:cNvSpPr>
          <p:nvPr>
            <p:ph idx="1"/>
          </p:nvPr>
        </p:nvSpPr>
        <p:spPr>
          <a:xfrm>
            <a:off x="381000" y="990600"/>
            <a:ext cx="8382000" cy="4231928"/>
          </a:xfrm>
        </p:spPr>
        <p:txBody>
          <a:bodyPr/>
          <a:lstStyle/>
          <a:p>
            <a:r>
              <a:rPr lang="en-US" sz="2800" dirty="0" smtClean="0"/>
              <a:t>After a process crash, FTH starts watching for additional crashes</a:t>
            </a:r>
          </a:p>
          <a:p>
            <a:pPr lvl="1"/>
            <a:r>
              <a:rPr lang="en-US" sz="2400" dirty="0" smtClean="0"/>
              <a:t>If process crashes four times in the next hour in Ntdll.dll, FTH applies </a:t>
            </a:r>
            <a:r>
              <a:rPr lang="en-US" sz="2400" dirty="0" err="1" smtClean="0"/>
              <a:t>appcompat</a:t>
            </a:r>
            <a:r>
              <a:rPr lang="en-US" sz="2400" dirty="0" smtClean="0"/>
              <a:t> shim</a:t>
            </a:r>
          </a:p>
          <a:p>
            <a:pPr lvl="1"/>
            <a:r>
              <a:rPr lang="en-US" sz="2400" dirty="0" smtClean="0"/>
              <a:t>Once shim applies, shim assigned weight and FTH monitors for successful mitigations</a:t>
            </a:r>
          </a:p>
          <a:p>
            <a:pPr lvl="2"/>
            <a:r>
              <a:rPr lang="en-US" sz="2000" dirty="0" smtClean="0"/>
              <a:t>If process crashes or mitigations not applied, shim weight reduced</a:t>
            </a:r>
          </a:p>
          <a:p>
            <a:pPr lvl="2"/>
            <a:r>
              <a:rPr lang="en-US" sz="2000" dirty="0" smtClean="0"/>
              <a:t>If process survives and mitigation applied, shim weight increased</a:t>
            </a:r>
          </a:p>
          <a:p>
            <a:pPr lvl="2"/>
            <a:r>
              <a:rPr lang="en-US" sz="2000" dirty="0" smtClean="0"/>
              <a:t>If shim weight goes below zero, shim removed</a:t>
            </a:r>
          </a:p>
          <a:p>
            <a:r>
              <a:rPr lang="en-US" sz="2800" dirty="0" smtClean="0"/>
              <a:t>FTH shim operation:</a:t>
            </a:r>
          </a:p>
          <a:p>
            <a:pPr lvl="1"/>
            <a:r>
              <a:rPr lang="en-US" sz="2400" dirty="0" smtClean="0"/>
              <a:t>Validates all heap operations using native heap</a:t>
            </a:r>
          </a:p>
          <a:p>
            <a:pPr lvl="1"/>
            <a:r>
              <a:rPr lang="en-US" sz="2400" dirty="0" smtClean="0"/>
              <a:t>Keeps 4MB of freed buffers to mitigate double-frees</a:t>
            </a:r>
          </a:p>
          <a:p>
            <a:pPr lvl="1"/>
            <a:r>
              <a:rPr lang="en-US" sz="2400" dirty="0" smtClean="0"/>
              <a:t>Pads allocations &lt; 4096-8 bytes by 8 bytes</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FTH Mitigations</a:t>
            </a:r>
            <a:endParaRPr lang="en-US" dirty="0"/>
          </a:p>
        </p:txBody>
      </p:sp>
      <p:pic>
        <p:nvPicPr>
          <p:cNvPr id="4" name="table"/>
          <p:cNvPicPr>
            <a:picLocks noChangeAspect="1"/>
          </p:cNvPicPr>
          <p:nvPr/>
        </p:nvPicPr>
        <p:blipFill>
          <a:blip r:embed="rId2" cstate="print"/>
          <a:stretch>
            <a:fillRect/>
          </a:stretch>
        </p:blipFill>
        <p:spPr>
          <a:xfrm>
            <a:off x="724833" y="1730160"/>
            <a:ext cx="7535309" cy="4060288"/>
          </a:xfrm>
          <a:prstGeom prst="rect">
            <a:avLst/>
          </a:prstGeom>
        </p:spPr>
      </p:pic>
    </p:spTree>
    <p:extLst>
      <p:ext uri="{BB962C8B-B14F-4D97-AF65-F5344CB8AC3E}">
        <p14:creationId xmlns:p14="http://schemas.microsoft.com/office/powerpoint/2010/main" val="2100051913"/>
      </p:ext>
    </p:extLst>
  </p:cSld>
  <p:clrMapOvr>
    <a:masterClrMapping/>
  </p:clrMapOvr>
  <p:transition xmlns:p14="http://schemas.microsoft.com/office/powerpoint/2010/mai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 Reflection</a:t>
            </a:r>
            <a:endParaRPr lang="en-US" dirty="0"/>
          </a:p>
        </p:txBody>
      </p:sp>
      <p:sp>
        <p:nvSpPr>
          <p:cNvPr id="3" name="Content Placeholder 2"/>
          <p:cNvSpPr>
            <a:spLocks noGrp="1"/>
          </p:cNvSpPr>
          <p:nvPr>
            <p:ph idx="1"/>
          </p:nvPr>
        </p:nvSpPr>
        <p:spPr/>
        <p:txBody>
          <a:bodyPr/>
          <a:lstStyle/>
          <a:p>
            <a:r>
              <a:rPr lang="en-US" sz="2800" dirty="0" smtClean="0"/>
              <a:t>Problem: want to capture dumps of processes that appear hung or that have leaked memory</a:t>
            </a:r>
          </a:p>
          <a:p>
            <a:pPr lvl="1"/>
            <a:r>
              <a:rPr lang="en-US" sz="2400" dirty="0" smtClean="0"/>
              <a:t>Don’t want to terminate process</a:t>
            </a:r>
          </a:p>
          <a:p>
            <a:pPr lvl="1"/>
            <a:r>
              <a:rPr lang="en-US" sz="2400" dirty="0" smtClean="0"/>
              <a:t>Don’t want to suspend process for lengthy dump operation</a:t>
            </a:r>
          </a:p>
          <a:p>
            <a:pPr lvl="1"/>
            <a:r>
              <a:rPr lang="en-US" sz="2400" dirty="0" smtClean="0"/>
              <a:t>Don’t want to scan device memory</a:t>
            </a:r>
          </a:p>
          <a:p>
            <a:r>
              <a:rPr lang="en-US" sz="2800" dirty="0" smtClean="0"/>
              <a:t>Process Reflection creates clone of process for dump and analysis</a:t>
            </a:r>
          </a:p>
          <a:p>
            <a:pPr lvl="1"/>
            <a:r>
              <a:rPr lang="en-US" sz="2400" dirty="0" smtClean="0"/>
              <a:t>Modeled on native fork() support</a:t>
            </a:r>
          </a:p>
          <a:p>
            <a:pPr lvl="1"/>
            <a:r>
              <a:rPr lang="en-US" sz="2400" dirty="0" smtClean="0"/>
              <a:t>Makes copy that’s safe to memory scan</a:t>
            </a:r>
          </a:p>
          <a:p>
            <a:pPr lvl="1"/>
            <a:r>
              <a:rPr lang="en-US" sz="2400" dirty="0" smtClean="0"/>
              <a:t>Used by leak detection diagnostic</a:t>
            </a:r>
          </a:p>
          <a:p>
            <a:pPr lvl="1"/>
            <a:r>
              <a:rPr lang="en-US" sz="2400" dirty="0" smtClean="0"/>
              <a:t>Used by cross-process hang detection diagnostic</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47799"/>
            <a:ext cx="8382000" cy="5318379"/>
          </a:xfrm>
        </p:spPr>
        <p:txBody>
          <a:bodyPr/>
          <a:lstStyle/>
          <a:p>
            <a:r>
              <a:rPr lang="en-US" dirty="0" smtClean="0"/>
              <a:t>Componentization and Layering</a:t>
            </a:r>
          </a:p>
          <a:p>
            <a:r>
              <a:rPr lang="en-US" dirty="0" smtClean="0"/>
              <a:t>Performance</a:t>
            </a:r>
          </a:p>
          <a:p>
            <a:r>
              <a:rPr lang="en-US" dirty="0" smtClean="0"/>
              <a:t>Power Efficiency</a:t>
            </a:r>
          </a:p>
          <a:p>
            <a:r>
              <a:rPr lang="en-US" dirty="0" smtClean="0"/>
              <a:t>Reliability</a:t>
            </a:r>
          </a:p>
          <a:p>
            <a:r>
              <a:rPr lang="en-US" dirty="0" smtClean="0">
                <a:solidFill>
                  <a:schemeClr val="accent4"/>
                </a:solidFill>
              </a:rPr>
              <a:t>Security</a:t>
            </a:r>
          </a:p>
          <a:p>
            <a:r>
              <a:rPr lang="en-US" dirty="0" smtClean="0"/>
              <a:t>Native VHD</a:t>
            </a:r>
          </a:p>
          <a:p>
            <a:r>
              <a:rPr lang="en-US" dirty="0" smtClean="0"/>
              <a:t>Virtualization</a:t>
            </a:r>
          </a:p>
          <a:p>
            <a:r>
              <a:rPr lang="en-US" dirty="0" smtClean="0"/>
              <a:t>Scalability</a:t>
            </a:r>
          </a:p>
          <a:p>
            <a:endParaRPr lang="en-US" dirty="0" smtClean="0"/>
          </a:p>
          <a:p>
            <a:endParaRPr lang="en-US" dirty="0" smtClean="0"/>
          </a:p>
        </p:txBody>
      </p:sp>
    </p:spTree>
    <p:extLst>
      <p:ext uri="{BB962C8B-B14F-4D97-AF65-F5344CB8AC3E}">
        <p14:creationId xmlns:p14="http://schemas.microsoft.com/office/powerpoint/2010/main" val="17868602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 Account Control Levels</a:t>
            </a:r>
            <a:endParaRPr lang="en-US" dirty="0"/>
          </a:p>
        </p:txBody>
      </p:sp>
      <p:sp>
        <p:nvSpPr>
          <p:cNvPr id="3" name="Content Placeholder 2"/>
          <p:cNvSpPr>
            <a:spLocks noGrp="1"/>
          </p:cNvSpPr>
          <p:nvPr>
            <p:ph idx="1"/>
          </p:nvPr>
        </p:nvSpPr>
        <p:spPr/>
        <p:txBody>
          <a:bodyPr/>
          <a:lstStyle/>
          <a:p>
            <a:r>
              <a:rPr lang="en-US" smtClean="0"/>
              <a:t>Windows 7 introduces 2 new UAC levels </a:t>
            </a:r>
          </a:p>
          <a:p>
            <a:pPr lvl="1"/>
            <a:r>
              <a:rPr lang="en-US" smtClean="0"/>
              <a:t>User can tune notification versus convenience </a:t>
            </a:r>
          </a:p>
          <a:p>
            <a:pPr lvl="1"/>
            <a:r>
              <a:rPr lang="en-US" smtClean="0"/>
              <a:t>Applies to protected-administrator only </a:t>
            </a:r>
          </a:p>
          <a:p>
            <a:endParaRPr lang="en-US" smtClean="0"/>
          </a:p>
          <a:p>
            <a:endParaRPr lang="en-US" smtClean="0"/>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905000" y="2971800"/>
            <a:ext cx="5041233" cy="3142139"/>
          </a:xfrm>
          <a:prstGeom prst="rect">
            <a:avLst/>
          </a:prstGeom>
          <a:noFill/>
          <a:ln w="9525">
            <a:noFill/>
            <a:miter lim="800000"/>
            <a:headEnd/>
            <a:tailEnd/>
          </a:ln>
          <a:effectLst/>
        </p:spPr>
      </p:pic>
    </p:spTree>
    <p:extLst>
      <p:ext uri="{BB962C8B-B14F-4D97-AF65-F5344CB8AC3E}">
        <p14:creationId xmlns:p14="http://schemas.microsoft.com/office/powerpoint/2010/main" val="36813031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User Account Control Levels</a:t>
            </a:r>
            <a:endParaRPr lang="en-US" dirty="0"/>
          </a:p>
        </p:txBody>
      </p:sp>
      <p:sp>
        <p:nvSpPr>
          <p:cNvPr id="3" name="Content Placeholder 2"/>
          <p:cNvSpPr>
            <a:spLocks noGrp="1"/>
          </p:cNvSpPr>
          <p:nvPr>
            <p:ph idx="4294967295"/>
          </p:nvPr>
        </p:nvSpPr>
        <p:spPr>
          <a:xfrm>
            <a:off x="457200" y="1066800"/>
            <a:ext cx="8382000" cy="4560888"/>
          </a:xfrm>
        </p:spPr>
        <p:txBody>
          <a:bodyPr/>
          <a:lstStyle/>
          <a:p>
            <a:r>
              <a:rPr lang="en-US" sz="2000" dirty="0" smtClean="0"/>
              <a:t>High: Vista equivalent</a:t>
            </a:r>
          </a:p>
          <a:p>
            <a:pPr lvl="1"/>
            <a:r>
              <a:rPr lang="en-US" sz="1800" dirty="0" smtClean="0"/>
              <a:t>Prompts for: all elevations</a:t>
            </a:r>
          </a:p>
          <a:p>
            <a:pPr lvl="1"/>
            <a:r>
              <a:rPr lang="en-US" sz="1800" dirty="0" smtClean="0"/>
              <a:t>Prompts on: secure desktop </a:t>
            </a:r>
          </a:p>
          <a:p>
            <a:r>
              <a:rPr lang="en-US" sz="2000" dirty="0" smtClean="0"/>
              <a:t>Medium: default</a:t>
            </a:r>
          </a:p>
          <a:p>
            <a:pPr lvl="1"/>
            <a:r>
              <a:rPr lang="en-US" sz="1800" dirty="0" smtClean="0"/>
              <a:t>Prompts for: non-Windows elevations</a:t>
            </a:r>
          </a:p>
          <a:p>
            <a:pPr lvl="2"/>
            <a:r>
              <a:rPr lang="en-US" sz="1600" dirty="0" smtClean="0"/>
              <a:t>Windows means:</a:t>
            </a:r>
          </a:p>
          <a:p>
            <a:pPr lvl="3"/>
            <a:r>
              <a:rPr lang="en-US" sz="1600" dirty="0" smtClean="0"/>
              <a:t>Signed by Windows certificate</a:t>
            </a:r>
          </a:p>
          <a:p>
            <a:pPr lvl="3"/>
            <a:r>
              <a:rPr lang="en-US" sz="1600" dirty="0" smtClean="0"/>
              <a:t>In secure location</a:t>
            </a:r>
          </a:p>
          <a:p>
            <a:pPr lvl="3"/>
            <a:r>
              <a:rPr lang="en-US" sz="1600" dirty="0" smtClean="0"/>
              <a:t>Doesn’t accept control command-line (e.g. cmd.exe)</a:t>
            </a:r>
          </a:p>
          <a:p>
            <a:pPr lvl="1"/>
            <a:r>
              <a:rPr lang="en-US" sz="1800" dirty="0" smtClean="0"/>
              <a:t>Prompts on: secure desktop</a:t>
            </a:r>
          </a:p>
          <a:p>
            <a:r>
              <a:rPr lang="en-US" sz="2000" dirty="0" smtClean="0"/>
              <a:t>Low: </a:t>
            </a:r>
          </a:p>
          <a:p>
            <a:pPr lvl="1"/>
            <a:r>
              <a:rPr lang="en-US" sz="1800" dirty="0" smtClean="0"/>
              <a:t>Prompts for: non-Windows elevations</a:t>
            </a:r>
          </a:p>
          <a:p>
            <a:pPr lvl="1"/>
            <a:r>
              <a:rPr lang="en-US" sz="1800" dirty="0" smtClean="0"/>
              <a:t>Prompts on: standard desktop </a:t>
            </a:r>
          </a:p>
          <a:p>
            <a:pPr lvl="2"/>
            <a:r>
              <a:rPr lang="en-US" sz="1600" dirty="0" smtClean="0"/>
              <a:t>Avoids black flash and user can interact with desktop</a:t>
            </a:r>
          </a:p>
          <a:p>
            <a:pPr lvl="2"/>
            <a:r>
              <a:rPr lang="en-US" sz="1600" dirty="0" smtClean="0"/>
              <a:t>Possible </a:t>
            </a:r>
            <a:r>
              <a:rPr lang="en-US" sz="1600" dirty="0" err="1" smtClean="0"/>
              <a:t>appcompat</a:t>
            </a:r>
            <a:r>
              <a:rPr lang="en-US" sz="1600" dirty="0" smtClean="0"/>
              <a:t> issues with 3rd-party accessibility applications</a:t>
            </a:r>
          </a:p>
          <a:p>
            <a:r>
              <a:rPr lang="en-US" sz="2000" dirty="0" smtClean="0"/>
              <a:t>Off: UAC off</a:t>
            </a:r>
          </a:p>
          <a:p>
            <a:pPr lvl="1"/>
            <a:r>
              <a:rPr lang="en-US" sz="1800" dirty="0" smtClean="0"/>
              <a:t>No Protected Mode IE</a:t>
            </a:r>
          </a:p>
          <a:p>
            <a:pPr lvl="1"/>
            <a:r>
              <a:rPr lang="en-US" sz="1800" dirty="0" smtClean="0"/>
              <a:t>No file system or registry virtualization</a:t>
            </a:r>
            <a:endParaRPr lang="en-US" sz="1800" dirty="0"/>
          </a:p>
        </p:txBody>
      </p:sp>
    </p:spTree>
    <p:extLst>
      <p:ext uri="{BB962C8B-B14F-4D97-AF65-F5344CB8AC3E}">
        <p14:creationId xmlns:p14="http://schemas.microsoft.com/office/powerpoint/2010/main" val="41305932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Virtual Accounts</a:t>
            </a:r>
            <a:endParaRPr lang="en-US" dirty="0"/>
          </a:p>
        </p:txBody>
      </p:sp>
      <p:sp>
        <p:nvSpPr>
          <p:cNvPr id="3" name="Content Placeholder 2"/>
          <p:cNvSpPr>
            <a:spLocks noGrp="1"/>
          </p:cNvSpPr>
          <p:nvPr>
            <p:ph idx="1"/>
          </p:nvPr>
        </p:nvSpPr>
        <p:spPr/>
        <p:txBody>
          <a:bodyPr/>
          <a:lstStyle/>
          <a:p>
            <a:r>
              <a:rPr lang="en-US" sz="2400" dirty="0" smtClean="0"/>
              <a:t>Want better isolation than existing service accounts</a:t>
            </a:r>
          </a:p>
          <a:p>
            <a:pPr lvl="1"/>
            <a:r>
              <a:rPr lang="en-US" sz="2000" dirty="0" smtClean="0"/>
              <a:t>Don’t want to manage passwords</a:t>
            </a:r>
          </a:p>
          <a:p>
            <a:r>
              <a:rPr lang="en-US" sz="2400" dirty="0" smtClean="0"/>
              <a:t>Virtual accounts are like service accounts:</a:t>
            </a:r>
          </a:p>
          <a:p>
            <a:pPr lvl="1"/>
            <a:r>
              <a:rPr lang="en-US" sz="2000" dirty="0" smtClean="0"/>
              <a:t>Process runs with virtual SID as principal</a:t>
            </a:r>
          </a:p>
          <a:p>
            <a:pPr lvl="2"/>
            <a:r>
              <a:rPr lang="en-US" sz="1800" dirty="0" smtClean="0"/>
              <a:t>Can ACL objects to that SID</a:t>
            </a:r>
          </a:p>
          <a:p>
            <a:pPr lvl="1"/>
            <a:r>
              <a:rPr lang="en-US" sz="2000" dirty="0" smtClean="0"/>
              <a:t>System-managed password</a:t>
            </a:r>
          </a:p>
          <a:p>
            <a:pPr lvl="1"/>
            <a:r>
              <a:rPr lang="en-US" sz="2000" dirty="0" smtClean="0"/>
              <a:t>Show up as computer account when accessing network</a:t>
            </a:r>
          </a:p>
          <a:p>
            <a:r>
              <a:rPr lang="en-US" sz="2400" dirty="0" smtClean="0"/>
              <a:t>Services can specify a virtual account</a:t>
            </a:r>
          </a:p>
          <a:p>
            <a:pPr lvl="1"/>
            <a:r>
              <a:rPr lang="en-US" sz="2000" dirty="0" smtClean="0"/>
              <a:t>Account name must be “NT SERVICE\&lt;service&gt;”</a:t>
            </a:r>
          </a:p>
          <a:p>
            <a:pPr lvl="2"/>
            <a:r>
              <a:rPr lang="en-US" sz="1800" dirty="0" smtClean="0"/>
              <a:t>Service control manager verifies that service name matches account name </a:t>
            </a:r>
          </a:p>
          <a:p>
            <a:pPr lvl="1"/>
            <a:r>
              <a:rPr lang="en-US" sz="2000" dirty="0" smtClean="0"/>
              <a:t>Service control manager creates a user profile for the account</a:t>
            </a:r>
          </a:p>
          <a:p>
            <a:r>
              <a:rPr lang="en-US" sz="2400" dirty="0" smtClean="0"/>
              <a:t>Also used by IIS app pool and SQL Server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Kernel</a:t>
            </a:r>
            <a:endParaRPr lang="en-US" dirty="0"/>
          </a:p>
        </p:txBody>
      </p:sp>
      <p:sp>
        <p:nvSpPr>
          <p:cNvPr id="3" name="Content Placeholder 2"/>
          <p:cNvSpPr>
            <a:spLocks noGrp="1"/>
          </p:cNvSpPr>
          <p:nvPr>
            <p:ph type="body" sz="quarter" idx="10"/>
          </p:nvPr>
        </p:nvSpPr>
        <p:spPr>
          <a:xfrm>
            <a:off x="381000" y="1447799"/>
            <a:ext cx="8382000" cy="4487382"/>
          </a:xfrm>
        </p:spPr>
        <p:txBody>
          <a:bodyPr/>
          <a:lstStyle/>
          <a:p>
            <a:r>
              <a:rPr lang="en-US" sz="2800" dirty="0" smtClean="0"/>
              <a:t>Windows 7 and Server 2008 R2 based on same kernel</a:t>
            </a:r>
          </a:p>
          <a:p>
            <a:r>
              <a:rPr lang="en-US" sz="2800" smtClean="0"/>
              <a:t>As planned, </a:t>
            </a:r>
            <a:r>
              <a:rPr lang="en-US" sz="2800" dirty="0" smtClean="0"/>
              <a:t>Server 2008 R2 is 64-bit only</a:t>
            </a:r>
          </a:p>
          <a:p>
            <a:pPr lvl="1"/>
            <a:r>
              <a:rPr lang="en-US" sz="2400" dirty="0" smtClean="0"/>
              <a:t>Wow64 is an optional component on Server Core</a:t>
            </a:r>
          </a:p>
          <a:p>
            <a:r>
              <a:rPr lang="en-US" sz="2800" dirty="0" smtClean="0"/>
              <a:t>6.1 version number for application compatibility</a:t>
            </a:r>
          </a:p>
          <a:p>
            <a:pPr lvl="1"/>
            <a:r>
              <a:rPr lang="en-US" sz="2400" dirty="0" smtClean="0"/>
              <a:t>Does not reflect number of major Windows </a:t>
            </a:r>
            <a:br>
              <a:rPr lang="en-US" sz="2400" dirty="0" smtClean="0"/>
            </a:br>
            <a:r>
              <a:rPr lang="en-US" sz="2400" dirty="0" smtClean="0"/>
              <a:t>NT-based releases</a:t>
            </a:r>
          </a:p>
          <a:p>
            <a:pPr lvl="1"/>
            <a:r>
              <a:rPr lang="en-US" sz="2400" dirty="0" smtClean="0"/>
              <a:t>Does not reflect amount of change in the system</a:t>
            </a:r>
          </a:p>
          <a:p>
            <a:pPr lvl="1"/>
            <a:r>
              <a:rPr lang="en-US" sz="2400" dirty="0" smtClean="0"/>
              <a:t>Anticipated that many applications would check for Vista major version (6) at the time of release</a:t>
            </a:r>
          </a:p>
          <a:p>
            <a:endParaRPr lang="en-US" sz="2800" dirty="0"/>
          </a:p>
        </p:txBody>
      </p:sp>
    </p:spTree>
  </p:cSld>
  <p:clrMapOvr>
    <a:masterClrMapping/>
  </p:clrMapOvr>
  <p:transition xmlns:p14="http://schemas.microsoft.com/office/powerpoint/2010/mai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Managed Service Accounts</a:t>
            </a:r>
            <a:endParaRPr lang="en-US" dirty="0"/>
          </a:p>
        </p:txBody>
      </p:sp>
      <p:sp>
        <p:nvSpPr>
          <p:cNvPr id="3" name="Content Placeholder 2"/>
          <p:cNvSpPr>
            <a:spLocks noGrp="1"/>
          </p:cNvSpPr>
          <p:nvPr>
            <p:ph idx="1"/>
          </p:nvPr>
        </p:nvSpPr>
        <p:spPr/>
        <p:txBody>
          <a:bodyPr/>
          <a:lstStyle/>
          <a:p>
            <a:r>
              <a:rPr lang="en-US" sz="2400" dirty="0" smtClean="0"/>
              <a:t>Services sometimes require network identity e.g. SQL, IIS</a:t>
            </a:r>
          </a:p>
          <a:p>
            <a:r>
              <a:rPr lang="en-US" sz="2400" dirty="0" smtClean="0"/>
              <a:t>Before, domain account was only option</a:t>
            </a:r>
          </a:p>
          <a:p>
            <a:pPr lvl="1"/>
            <a:r>
              <a:rPr lang="en-US" sz="2000" dirty="0" smtClean="0"/>
              <a:t>Required administrator to manage password and Service Principal Names (SPN)</a:t>
            </a:r>
          </a:p>
          <a:p>
            <a:pPr lvl="1"/>
            <a:r>
              <a:rPr lang="en-US" sz="2000" dirty="0" smtClean="0"/>
              <a:t>Management could cause outage while clients updated to </a:t>
            </a:r>
            <a:br>
              <a:rPr lang="en-US" sz="2000" dirty="0" smtClean="0"/>
            </a:br>
            <a:r>
              <a:rPr lang="en-US" sz="2000" dirty="0" smtClean="0"/>
              <a:t>use new password</a:t>
            </a:r>
          </a:p>
          <a:p>
            <a:r>
              <a:rPr lang="en-US" sz="2400" dirty="0" smtClean="0"/>
              <a:t>Windows Server 2008 R2 Active Directory introduces Managed Service Accounts (MSA)</a:t>
            </a:r>
          </a:p>
          <a:p>
            <a:pPr lvl="1"/>
            <a:r>
              <a:rPr lang="en-US" sz="2000" dirty="0" smtClean="0"/>
              <a:t>New AD class</a:t>
            </a:r>
          </a:p>
          <a:p>
            <a:pPr lvl="1"/>
            <a:r>
              <a:rPr lang="en-US" sz="2000" dirty="0" smtClean="0"/>
              <a:t>Password and SPN automatically managed by AD like </a:t>
            </a:r>
            <a:br>
              <a:rPr lang="en-US" sz="2000" dirty="0" smtClean="0"/>
            </a:br>
            <a:r>
              <a:rPr lang="en-US" sz="2000" dirty="0" smtClean="0"/>
              <a:t>computer accounts</a:t>
            </a:r>
          </a:p>
          <a:p>
            <a:pPr lvl="1"/>
            <a:r>
              <a:rPr lang="en-US" sz="2000" dirty="0" smtClean="0"/>
              <a:t>Configured via </a:t>
            </a:r>
            <a:r>
              <a:rPr lang="en-US" sz="2000" dirty="0" err="1" smtClean="0"/>
              <a:t>PowerShell</a:t>
            </a:r>
            <a:r>
              <a:rPr lang="en-US" sz="2000" dirty="0" smtClean="0"/>
              <a:t> scripts</a:t>
            </a:r>
          </a:p>
          <a:p>
            <a:pPr lvl="1"/>
            <a:r>
              <a:rPr lang="en-US" sz="2000" dirty="0" smtClean="0"/>
              <a:t>Limitation: can be assigned to one system only</a:t>
            </a:r>
            <a:endParaRPr lang="en-US"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BitLocker</a:t>
            </a:r>
            <a:endParaRPr lang="en-US" dirty="0"/>
          </a:p>
        </p:txBody>
      </p:sp>
      <p:sp>
        <p:nvSpPr>
          <p:cNvPr id="3" name="Content Placeholder 2"/>
          <p:cNvSpPr>
            <a:spLocks noGrp="1"/>
          </p:cNvSpPr>
          <p:nvPr>
            <p:ph idx="1"/>
          </p:nvPr>
        </p:nvSpPr>
        <p:spPr/>
        <p:txBody>
          <a:bodyPr/>
          <a:lstStyle/>
          <a:p>
            <a:r>
              <a:rPr lang="en-US" dirty="0" smtClean="0"/>
              <a:t>Vista introduced </a:t>
            </a:r>
            <a:r>
              <a:rPr lang="en-US" dirty="0" err="1" smtClean="0"/>
              <a:t>BitLocker</a:t>
            </a:r>
            <a:r>
              <a:rPr lang="en-US" dirty="0" smtClean="0"/>
              <a:t> Drive Encryption</a:t>
            </a:r>
          </a:p>
          <a:p>
            <a:pPr lvl="1"/>
            <a:r>
              <a:rPr lang="en-US" dirty="0" smtClean="0"/>
              <a:t>Encrypts fixed volumes</a:t>
            </a:r>
          </a:p>
          <a:p>
            <a:pPr lvl="1"/>
            <a:r>
              <a:rPr lang="en-US" dirty="0" smtClean="0"/>
              <a:t>Multiple ways to store key:</a:t>
            </a:r>
          </a:p>
          <a:p>
            <a:pPr lvl="2"/>
            <a:r>
              <a:rPr lang="en-US" dirty="0" smtClean="0"/>
              <a:t>TPM, PIN, USB key, multi-factor</a:t>
            </a:r>
          </a:p>
          <a:p>
            <a:pPr lvl="1"/>
            <a:r>
              <a:rPr lang="en-US" dirty="0" smtClean="0"/>
              <a:t>Uses a volume filter driver so that encryption is transparent to system</a:t>
            </a:r>
          </a:p>
          <a:p>
            <a:r>
              <a:rPr lang="en-US" dirty="0" smtClean="0"/>
              <a:t>Windows now </a:t>
            </a:r>
            <a:r>
              <a:rPr lang="en-US" dirty="0" err="1" smtClean="0"/>
              <a:t>BitLocker</a:t>
            </a:r>
            <a:r>
              <a:rPr lang="en-US" dirty="0" smtClean="0"/>
              <a:t> ready</a:t>
            </a:r>
          </a:p>
          <a:p>
            <a:pPr lvl="1"/>
            <a:r>
              <a:rPr lang="en-US" dirty="0" smtClean="0"/>
              <a:t>Always creates hidden 200 MB system partition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BitLocker-to-Go</a:t>
            </a:r>
            <a:endParaRPr lang="en-US" dirty="0"/>
          </a:p>
        </p:txBody>
      </p:sp>
      <p:sp>
        <p:nvSpPr>
          <p:cNvPr id="3" name="Content Placeholder 2"/>
          <p:cNvSpPr>
            <a:spLocks noGrp="1"/>
          </p:cNvSpPr>
          <p:nvPr>
            <p:ph idx="1"/>
          </p:nvPr>
        </p:nvSpPr>
        <p:spPr/>
        <p:txBody>
          <a:bodyPr/>
          <a:lstStyle/>
          <a:p>
            <a:r>
              <a:rPr lang="en-US" dirty="0" smtClean="0"/>
              <a:t>Windows 7 adds support for removable media</a:t>
            </a:r>
          </a:p>
          <a:p>
            <a:pPr lvl="1"/>
            <a:r>
              <a:rPr lang="en-US" dirty="0" smtClean="0"/>
              <a:t>Key is protected by password or smartcard</a:t>
            </a:r>
          </a:p>
          <a:p>
            <a:pPr lvl="1"/>
            <a:r>
              <a:rPr lang="en-US" dirty="0" smtClean="0"/>
              <a:t>Virtual FAT volume with drive decrypting utility makes volume accessible down level</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BitLocker-to-Go Format</a:t>
            </a:r>
            <a:endParaRPr lang="en-US" dirty="0"/>
          </a:p>
        </p:txBody>
      </p:sp>
      <p:graphicFrame>
        <p:nvGraphicFramePr>
          <p:cNvPr id="2050" name="Object 2"/>
          <p:cNvGraphicFramePr>
            <a:graphicFrameLocks noChangeAspect="1"/>
          </p:cNvGraphicFramePr>
          <p:nvPr/>
        </p:nvGraphicFramePr>
        <p:xfrm>
          <a:off x="3430588" y="3160713"/>
          <a:ext cx="5156200" cy="3536950"/>
        </p:xfrm>
        <a:graphic>
          <a:graphicData uri="http://schemas.openxmlformats.org/presentationml/2006/ole">
            <mc:AlternateContent xmlns:mc="http://schemas.openxmlformats.org/markup-compatibility/2006">
              <mc:Choice xmlns:v="urn:schemas-microsoft-com:vml" Requires="v">
                <p:oleObj spid="_x0000_s1109" name="Visio" r:id="rId4" imgW="6149571" imgH="4222690" progId="">
                  <p:embed/>
                </p:oleObj>
              </mc:Choice>
              <mc:Fallback>
                <p:oleObj name="Visio" r:id="rId4" imgW="6149571" imgH="422269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588" y="3160713"/>
                        <a:ext cx="5156200" cy="3536950"/>
                      </a:xfrm>
                      <a:prstGeom prst="rect">
                        <a:avLst/>
                      </a:prstGeom>
                      <a:noFill/>
                      <a:extLst>
                        <a:ext uri="{909E8E84-426E-40DD-AFC4-6F175D3DCCD1}">
                          <a14:hiddenFill xmlns:a14="http://schemas.microsoft.com/office/drawing/2010/main">
                            <a:solidFill>
                              <a:srgbClr val="FFFFFF" mc:Ignorable=""/>
                            </a:solidFill>
                          </a14:hiddenFill>
                        </a:ext>
                      </a:extLst>
                    </p:spPr>
                  </p:pic>
                </p:oleObj>
              </mc:Fallback>
            </mc:AlternateContent>
          </a:graphicData>
        </a:graphic>
      </p:graphicFrame>
      <p:pic>
        <p:nvPicPr>
          <p:cNvPr id="2051" name="Picture 3"/>
          <p:cNvPicPr>
            <a:picLocks noChangeAspect="1" noChangeArrowheads="1"/>
          </p:cNvPicPr>
          <p:nvPr/>
        </p:nvPicPr>
        <p:blipFill>
          <a:blip r:embed="rId6" cstate="print"/>
          <a:srcRect/>
          <a:stretch>
            <a:fillRect/>
          </a:stretch>
        </p:blipFill>
        <p:spPr bwMode="auto">
          <a:xfrm>
            <a:off x="398963" y="987922"/>
            <a:ext cx="5191125" cy="2133600"/>
          </a:xfrm>
          <a:prstGeom prst="rect">
            <a:avLst/>
          </a:prstGeom>
          <a:noFill/>
          <a:ln w="9525">
            <a:noFill/>
            <a:miter lim="800000"/>
            <a:headEnd/>
            <a:tailEnd/>
          </a:ln>
          <a:effectLst/>
        </p:spPr>
      </p:pic>
      <p:cxnSp>
        <p:nvCxnSpPr>
          <p:cNvPr id="7" name="Straight Arrow Connector 6"/>
          <p:cNvCxnSpPr/>
          <p:nvPr/>
        </p:nvCxnSpPr>
        <p:spPr>
          <a:xfrm rot="10800000">
            <a:off x="2577432" y="3138907"/>
            <a:ext cx="2283326" cy="1545388"/>
          </a:xfrm>
          <a:prstGeom prst="straightConnector1">
            <a:avLst/>
          </a:prstGeom>
          <a:ln w="28575">
            <a:solidFill>
              <a:srgbClr xmlns:mc="http://schemas.openxmlformats.org/markup-compatibility/2006" xmlns:a14="http://schemas.microsoft.com/office/drawing/2010/main" val="FF0000" mc:Ignorable=""/>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0550" y="3209925"/>
            <a:ext cx="4100033"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View on Down-Level System</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553998"/>
          </a:xfrm>
        </p:spPr>
        <p:txBody>
          <a:bodyPr/>
          <a:lstStyle/>
          <a:p>
            <a:r>
              <a:rPr lang="en-US" dirty="0" smtClean="0"/>
              <a:t>Windows Biometric Framework (WBF)</a:t>
            </a:r>
            <a:endParaRPr lang="en-US" dirty="0"/>
          </a:p>
        </p:txBody>
      </p:sp>
      <p:sp>
        <p:nvSpPr>
          <p:cNvPr id="3" name="Content Placeholder 2"/>
          <p:cNvSpPr>
            <a:spLocks noGrp="1"/>
          </p:cNvSpPr>
          <p:nvPr>
            <p:ph idx="4294967295"/>
          </p:nvPr>
        </p:nvSpPr>
        <p:spPr>
          <a:xfrm>
            <a:off x="381000" y="914400"/>
            <a:ext cx="8382000" cy="3102388"/>
          </a:xfrm>
          <a:prstGeom prst="rect">
            <a:avLst/>
          </a:prstGeom>
        </p:spPr>
        <p:txBody>
          <a:bodyPr/>
          <a:lstStyle/>
          <a:p>
            <a:r>
              <a:rPr lang="en-US" sz="2400" dirty="0" smtClean="0"/>
              <a:t>WBF standardizes the way that biometric support software plugs into the system</a:t>
            </a:r>
          </a:p>
          <a:p>
            <a:pPr lvl="1"/>
            <a:r>
              <a:rPr lang="en-US" sz="2000" dirty="0" smtClean="0"/>
              <a:t>E.g. fingerprint swipe, retina scan</a:t>
            </a:r>
          </a:p>
          <a:p>
            <a:pPr lvl="1"/>
            <a:r>
              <a:rPr lang="en-US" sz="2000" dirty="0" smtClean="0"/>
              <a:t>Takes burden off of IHV and standardizes interfaces and UX</a:t>
            </a:r>
          </a:p>
          <a:p>
            <a:r>
              <a:rPr lang="en-US" sz="2400" dirty="0" smtClean="0"/>
              <a:t>WBF includes:</a:t>
            </a:r>
          </a:p>
          <a:p>
            <a:pPr lvl="1"/>
            <a:r>
              <a:rPr lang="en-US" sz="2000" dirty="0" smtClean="0"/>
              <a:t>Core platform</a:t>
            </a:r>
          </a:p>
          <a:p>
            <a:pPr lvl="1"/>
            <a:r>
              <a:rPr lang="en-US" sz="2000" dirty="0" smtClean="0"/>
              <a:t>Management components</a:t>
            </a:r>
          </a:p>
          <a:p>
            <a:pPr lvl="1"/>
            <a:r>
              <a:rPr lang="en-US" sz="2000" dirty="0" smtClean="0"/>
              <a:t>UX components</a:t>
            </a:r>
          </a:p>
          <a:p>
            <a:pPr lvl="1"/>
            <a:endParaRPr lang="en-US" sz="2000" dirty="0" smtClean="0"/>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137" name="Object 1"/>
          <p:cNvGraphicFramePr>
            <a:graphicFrameLocks noChangeAspect="1"/>
          </p:cNvGraphicFramePr>
          <p:nvPr>
            <p:extLst>
              <p:ext uri="{D42A27DB-BD31-4B8C-83A1-F6EECF244321}">
                <p14:modId xmlns:p14="http://schemas.microsoft.com/office/powerpoint/2010/main" val="1785992416"/>
              </p:ext>
            </p:extLst>
          </p:nvPr>
        </p:nvGraphicFramePr>
        <p:xfrm>
          <a:off x="1905000" y="3810000"/>
          <a:ext cx="5698435" cy="2595327"/>
        </p:xfrm>
        <a:graphic>
          <a:graphicData uri="http://schemas.openxmlformats.org/presentationml/2006/ole">
            <mc:AlternateContent xmlns:mc="http://schemas.openxmlformats.org/markup-compatibility/2006">
              <mc:Choice xmlns:v="urn:schemas-microsoft-com:vml" Requires="v">
                <p:oleObj spid="_x0000_s2072" name="Visio" r:id="rId3" imgW="10928853" imgH="4971162" progId="">
                  <p:embed/>
                </p:oleObj>
              </mc:Choice>
              <mc:Fallback>
                <p:oleObj name="Visio" r:id="rId3" imgW="10928853" imgH="4971162" progId="">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10000"/>
                        <a:ext cx="5698435" cy="2595327"/>
                      </a:xfrm>
                      <a:prstGeom prst="rect">
                        <a:avLst/>
                      </a:prstGeom>
                      <a:noFill/>
                      <a:extLst>
                        <a:ext uri="{909E8E84-426E-40DD-AFC4-6F175D3DCCD1}">
                          <a14:hiddenFill xmlns:a14="http://schemas.microsoft.com/office/drawing/2010/main">
                            <a:solidFill>
                              <a:srgbClr val="FFFFFF" mc:Ignorable=""/>
                            </a:solidFill>
                          </a14:hiddenFill>
                        </a:ext>
                      </a:extLst>
                    </p:spPr>
                  </p:pic>
                </p:oleObj>
              </mc:Fallback>
            </mc:AlternateContent>
          </a:graphicData>
        </a:graphic>
      </p:graphicFrame>
    </p:spTree>
    <p:extLst>
      <p:ext uri="{BB962C8B-B14F-4D97-AF65-F5344CB8AC3E}">
        <p14:creationId xmlns:p14="http://schemas.microsoft.com/office/powerpoint/2010/main" val="2956624848"/>
      </p:ext>
    </p:extLst>
  </p:cSld>
  <p:clrMapOvr>
    <a:masterClrMapping/>
  </p:clrMapOvr>
  <p:transition xmlns:p14="http://schemas.microsoft.com/office/powerpoint/2010/mai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Other Security Enhancements</a:t>
            </a:r>
            <a:endParaRPr lang="en-US" dirty="0"/>
          </a:p>
        </p:txBody>
      </p:sp>
      <p:sp>
        <p:nvSpPr>
          <p:cNvPr id="3" name="Content Placeholder 2"/>
          <p:cNvSpPr>
            <a:spLocks noGrp="1"/>
          </p:cNvSpPr>
          <p:nvPr>
            <p:ph idx="4294967295"/>
          </p:nvPr>
        </p:nvSpPr>
        <p:spPr>
          <a:xfrm>
            <a:off x="381000" y="1412875"/>
            <a:ext cx="8382000" cy="3440942"/>
          </a:xfrm>
          <a:prstGeom prst="rect">
            <a:avLst/>
          </a:prstGeom>
        </p:spPr>
        <p:txBody>
          <a:bodyPr/>
          <a:lstStyle/>
          <a:p>
            <a:r>
              <a:rPr lang="en-US" sz="2800" dirty="0" smtClean="0"/>
              <a:t>Object auditing improvements:</a:t>
            </a:r>
          </a:p>
          <a:p>
            <a:pPr lvl="1"/>
            <a:r>
              <a:rPr lang="en-US" sz="2400" dirty="0" smtClean="0"/>
              <a:t>Global access object auditing</a:t>
            </a:r>
          </a:p>
          <a:p>
            <a:pPr lvl="1"/>
            <a:r>
              <a:rPr lang="en-US" sz="2400" dirty="0" smtClean="0"/>
              <a:t>Reason auditing: </a:t>
            </a:r>
          </a:p>
          <a:p>
            <a:pPr lvl="2"/>
            <a:r>
              <a:rPr lang="en-US" sz="2000" dirty="0" smtClean="0"/>
              <a:t>Logging of ACE (Access Control Entry) that caused allow or deny</a:t>
            </a:r>
          </a:p>
          <a:p>
            <a:pPr lvl="2"/>
            <a:r>
              <a:rPr lang="en-US" sz="2000" dirty="0" smtClean="0"/>
              <a:t>Requires Handle Manipulation auditing</a:t>
            </a:r>
          </a:p>
          <a:p>
            <a:r>
              <a:rPr lang="en-US" sz="2800" smtClean="0"/>
              <a:t>App Locker</a:t>
            </a:r>
            <a:endParaRPr lang="en-US" sz="2800" dirty="0" smtClean="0"/>
          </a:p>
          <a:p>
            <a:pPr lvl="1"/>
            <a:r>
              <a:rPr lang="en-US" sz="2400" dirty="0" smtClean="0"/>
              <a:t>Kernel enforcement of policy</a:t>
            </a:r>
          </a:p>
          <a:p>
            <a:pPr lvl="1"/>
            <a:r>
              <a:rPr lang="en-US" sz="2400" dirty="0" smtClean="0"/>
              <a:t>More flexible image identification (e.g. certificates)</a:t>
            </a:r>
          </a:p>
        </p:txBody>
      </p:sp>
    </p:spTree>
    <p:extLst>
      <p:ext uri="{BB962C8B-B14F-4D97-AF65-F5344CB8AC3E}">
        <p14:creationId xmlns:p14="http://schemas.microsoft.com/office/powerpoint/2010/main" val="607730874"/>
      </p:ext>
    </p:extLst>
  </p:cSld>
  <p:clrMapOvr>
    <a:masterClrMapping/>
  </p:clrMapOvr>
  <p:transition xmlns:p14="http://schemas.microsoft.com/office/powerpoint/2010/mai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47799"/>
            <a:ext cx="8382000" cy="5318379"/>
          </a:xfrm>
        </p:spPr>
        <p:txBody>
          <a:bodyPr/>
          <a:lstStyle/>
          <a:p>
            <a:r>
              <a:rPr lang="en-US" dirty="0" smtClean="0"/>
              <a:t>Componentization and Layering</a:t>
            </a:r>
          </a:p>
          <a:p>
            <a:r>
              <a:rPr lang="en-US" dirty="0" smtClean="0"/>
              <a:t>Performance</a:t>
            </a:r>
          </a:p>
          <a:p>
            <a:r>
              <a:rPr lang="en-US" dirty="0" smtClean="0"/>
              <a:t>Power Efficiency</a:t>
            </a:r>
          </a:p>
          <a:p>
            <a:r>
              <a:rPr lang="en-US" dirty="0" smtClean="0"/>
              <a:t>Reliability</a:t>
            </a:r>
          </a:p>
          <a:p>
            <a:r>
              <a:rPr lang="en-US" dirty="0" smtClean="0"/>
              <a:t>Security</a:t>
            </a:r>
          </a:p>
          <a:p>
            <a:r>
              <a:rPr lang="en-US" dirty="0" smtClean="0">
                <a:solidFill>
                  <a:schemeClr val="accent4"/>
                </a:solidFill>
              </a:rPr>
              <a:t>Native VHD</a:t>
            </a:r>
          </a:p>
          <a:p>
            <a:r>
              <a:rPr lang="en-US" dirty="0" smtClean="0"/>
              <a:t>Virtualization</a:t>
            </a:r>
          </a:p>
          <a:p>
            <a:r>
              <a:rPr lang="en-US" dirty="0" smtClean="0"/>
              <a:t>Scalability</a:t>
            </a:r>
          </a:p>
          <a:p>
            <a:endParaRPr lang="en-US" dirty="0" smtClean="0"/>
          </a:p>
          <a:p>
            <a:endParaRPr lang="en-US" dirty="0" smtClean="0"/>
          </a:p>
        </p:txBody>
      </p:sp>
    </p:spTree>
    <p:extLst>
      <p:ext uri="{BB962C8B-B14F-4D97-AF65-F5344CB8AC3E}">
        <p14:creationId xmlns:p14="http://schemas.microsoft.com/office/powerpoint/2010/main" val="26342380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Native VHD Support</a:t>
            </a:r>
            <a:endParaRPr lang="en-US" dirty="0"/>
          </a:p>
        </p:txBody>
      </p:sp>
      <p:sp>
        <p:nvSpPr>
          <p:cNvPr id="3" name="Content Placeholder 2"/>
          <p:cNvSpPr>
            <a:spLocks noGrp="1"/>
          </p:cNvSpPr>
          <p:nvPr>
            <p:ph idx="1"/>
          </p:nvPr>
        </p:nvSpPr>
        <p:spPr>
          <a:xfrm>
            <a:off x="381000" y="1141938"/>
            <a:ext cx="8382000" cy="5109091"/>
          </a:xfrm>
        </p:spPr>
        <p:txBody>
          <a:bodyPr/>
          <a:lstStyle/>
          <a:p>
            <a:r>
              <a:rPr lang="en-US" sz="2800" dirty="0" smtClean="0"/>
              <a:t>Foundational support for booting from VHD and for Surface/Removal of VHDs</a:t>
            </a:r>
          </a:p>
          <a:p>
            <a:pPr lvl="2"/>
            <a:r>
              <a:rPr lang="en-US" sz="2000" dirty="0" smtClean="0"/>
              <a:t>Orderly shutdown of volumes</a:t>
            </a:r>
          </a:p>
          <a:p>
            <a:pPr lvl="2"/>
            <a:r>
              <a:rPr lang="en-US" sz="2000" dirty="0" smtClean="0"/>
              <a:t>Support for nested volumes (2 levels)</a:t>
            </a:r>
          </a:p>
          <a:p>
            <a:pPr lvl="2"/>
            <a:r>
              <a:rPr lang="en-US" sz="2000" dirty="0" smtClean="0"/>
              <a:t>Servicing for mounted (offline) VHD volumes</a:t>
            </a:r>
          </a:p>
          <a:p>
            <a:pPr lvl="1"/>
            <a:r>
              <a:rPr lang="en-US" sz="2400" dirty="0" smtClean="0"/>
              <a:t>VHD operations</a:t>
            </a:r>
          </a:p>
          <a:p>
            <a:pPr lvl="2"/>
            <a:r>
              <a:rPr lang="en-US" sz="2000" dirty="0" smtClean="0"/>
              <a:t>Create / Attach/ Detach</a:t>
            </a:r>
          </a:p>
          <a:p>
            <a:pPr lvl="2"/>
            <a:r>
              <a:rPr lang="en-US" sz="2000" dirty="0" smtClean="0"/>
              <a:t>Meta-operations: Merge, Expand, Compact</a:t>
            </a:r>
          </a:p>
          <a:p>
            <a:r>
              <a:rPr lang="en-US" sz="2800" dirty="0" smtClean="0"/>
              <a:t>Tools and APIs:</a:t>
            </a:r>
          </a:p>
          <a:p>
            <a:pPr lvl="1"/>
            <a:r>
              <a:rPr lang="en-US" sz="2400" dirty="0" smtClean="0"/>
              <a:t> Win32 APIs</a:t>
            </a:r>
          </a:p>
          <a:p>
            <a:pPr lvl="1"/>
            <a:r>
              <a:rPr lang="en-US" sz="2400" dirty="0" smtClean="0"/>
              <a:t> VDS APIs (DCOM </a:t>
            </a:r>
            <a:r>
              <a:rPr lang="en-US" sz="2400" dirty="0" err="1" smtClean="0"/>
              <a:t>Remotable</a:t>
            </a:r>
            <a:r>
              <a:rPr lang="en-US" sz="2400" dirty="0" smtClean="0"/>
              <a:t>)</a:t>
            </a:r>
          </a:p>
          <a:p>
            <a:pPr lvl="1"/>
            <a:r>
              <a:rPr lang="en-US" sz="2400" dirty="0" smtClean="0"/>
              <a:t> Hyper-V WMI for management operations</a:t>
            </a:r>
          </a:p>
          <a:p>
            <a:r>
              <a:rPr lang="en-US" sz="2800" dirty="0" smtClean="0"/>
              <a:t>Performance goal: within 10% of native</a:t>
            </a:r>
          </a:p>
        </p:txBody>
      </p:sp>
    </p:spTree>
    <p:extLst>
      <p:ext uri="{BB962C8B-B14F-4D97-AF65-F5344CB8AC3E}">
        <p14:creationId xmlns:p14="http://schemas.microsoft.com/office/powerpoint/2010/main" val="1394629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4267200" y="3338244"/>
            <a:ext cx="4572000" cy="3139321"/>
          </a:xfrm>
          <a:prstGeom prst="rect">
            <a:avLst/>
          </a:prstGeom>
          <a:solidFill>
            <a:schemeClr val="tx1">
              <a:alpha val="22000"/>
            </a:schemeClr>
          </a:solidFill>
        </p:spPr>
        <p:txBody>
          <a:bodyPr wrap="square" rtlCol="0">
            <a:spAutoFit/>
          </a:bodyPr>
          <a:lstStyle/>
          <a:p>
            <a:pPr algn="ctr"/>
            <a:r>
              <a:rPr lang="en-US" dirty="0" smtClean="0"/>
              <a:t>Physical Volume Stack</a:t>
            </a: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p:txBody>
      </p:sp>
      <p:sp>
        <p:nvSpPr>
          <p:cNvPr id="137" name="TextBox 136"/>
          <p:cNvSpPr txBox="1"/>
          <p:nvPr/>
        </p:nvSpPr>
        <p:spPr>
          <a:xfrm>
            <a:off x="381000" y="3337679"/>
            <a:ext cx="3352800" cy="3139321"/>
          </a:xfrm>
          <a:prstGeom prst="rect">
            <a:avLst/>
          </a:prstGeom>
          <a:solidFill>
            <a:schemeClr val="tx1">
              <a:alpha val="17000"/>
            </a:schemeClr>
          </a:solidFill>
        </p:spPr>
        <p:txBody>
          <a:bodyPr wrap="square" rtlCol="0">
            <a:spAutoFit/>
          </a:bodyPr>
          <a:lstStyle/>
          <a:p>
            <a:pPr algn="ctr"/>
            <a:r>
              <a:rPr lang="en-US" dirty="0" smtClean="0"/>
              <a:t>Virtual Volume Stack</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2" name="Title 1"/>
          <p:cNvSpPr>
            <a:spLocks noGrp="1"/>
          </p:cNvSpPr>
          <p:nvPr>
            <p:ph type="title"/>
          </p:nvPr>
        </p:nvSpPr>
        <p:spPr/>
        <p:txBody>
          <a:bodyPr/>
          <a:lstStyle/>
          <a:p>
            <a:r>
              <a:rPr sz="3600" smtClean="0"/>
              <a:t>Native </a:t>
            </a:r>
            <a:r>
              <a:rPr lang="en-US" sz="3600" dirty="0" smtClean="0"/>
              <a:t>VHD Architecture</a:t>
            </a:r>
            <a:endParaRPr lang="en-US" sz="3600" dirty="0"/>
          </a:p>
        </p:txBody>
      </p:sp>
      <p:sp>
        <p:nvSpPr>
          <p:cNvPr id="9" name="Rectangle 8"/>
          <p:cNvSpPr/>
          <p:nvPr/>
        </p:nvSpPr>
        <p:spPr>
          <a:xfrm>
            <a:off x="2209800" y="5181600"/>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Disk</a:t>
            </a:r>
            <a:endParaRPr lang="en-US" sz="1400" dirty="0">
              <a:solidFill>
                <a:schemeClr val="bg1"/>
              </a:solidFill>
            </a:endParaRPr>
          </a:p>
        </p:txBody>
      </p:sp>
      <p:sp>
        <p:nvSpPr>
          <p:cNvPr id="10" name="Rectangle 9"/>
          <p:cNvSpPr/>
          <p:nvPr/>
        </p:nvSpPr>
        <p:spPr>
          <a:xfrm>
            <a:off x="2133600" y="4343400"/>
            <a:ext cx="1066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bg1"/>
                </a:solidFill>
              </a:rPr>
              <a:t>Partmgr</a:t>
            </a:r>
            <a:endParaRPr lang="en-US" sz="1600" dirty="0">
              <a:solidFill>
                <a:schemeClr val="bg1"/>
              </a:solidFill>
            </a:endParaRPr>
          </a:p>
        </p:txBody>
      </p:sp>
      <p:sp>
        <p:nvSpPr>
          <p:cNvPr id="11" name="Rectangle 10"/>
          <p:cNvSpPr/>
          <p:nvPr/>
        </p:nvSpPr>
        <p:spPr>
          <a:xfrm>
            <a:off x="685800" y="5867400"/>
            <a:ext cx="935182" cy="4114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Volmgr</a:t>
            </a:r>
            <a:endParaRPr lang="en-US" sz="1400" dirty="0">
              <a:solidFill>
                <a:schemeClr val="bg1"/>
              </a:solidFill>
            </a:endParaRPr>
          </a:p>
        </p:txBody>
      </p:sp>
      <p:sp>
        <p:nvSpPr>
          <p:cNvPr id="12" name="Rectangle 11"/>
          <p:cNvSpPr/>
          <p:nvPr/>
        </p:nvSpPr>
        <p:spPr>
          <a:xfrm>
            <a:off x="609600" y="5029200"/>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FS</a:t>
            </a:r>
            <a:endParaRPr lang="en-US" sz="1400" dirty="0">
              <a:solidFill>
                <a:schemeClr val="bg1"/>
              </a:solidFill>
            </a:endParaRPr>
          </a:p>
        </p:txBody>
      </p:sp>
      <p:sp>
        <p:nvSpPr>
          <p:cNvPr id="13" name="Rectangle 12"/>
          <p:cNvSpPr/>
          <p:nvPr/>
        </p:nvSpPr>
        <p:spPr>
          <a:xfrm>
            <a:off x="5867400" y="5638800"/>
            <a:ext cx="1143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Volmgr</a:t>
            </a:r>
            <a:endParaRPr lang="en-US" sz="1400" dirty="0">
              <a:solidFill>
                <a:schemeClr val="bg1"/>
              </a:solidFill>
            </a:endParaRPr>
          </a:p>
        </p:txBody>
      </p:sp>
      <p:sp>
        <p:nvSpPr>
          <p:cNvPr id="14" name="Rectangle 13"/>
          <p:cNvSpPr/>
          <p:nvPr/>
        </p:nvSpPr>
        <p:spPr>
          <a:xfrm>
            <a:off x="5943600" y="4876800"/>
            <a:ext cx="9906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FS</a:t>
            </a:r>
            <a:endParaRPr lang="en-US" sz="1400" dirty="0">
              <a:solidFill>
                <a:schemeClr val="bg1"/>
              </a:solidFill>
            </a:endParaRPr>
          </a:p>
        </p:txBody>
      </p:sp>
      <p:sp>
        <p:nvSpPr>
          <p:cNvPr id="16" name="Flowchart: Magnetic Disk 15"/>
          <p:cNvSpPr/>
          <p:nvPr/>
        </p:nvSpPr>
        <p:spPr>
          <a:xfrm>
            <a:off x="7696200" y="4949952"/>
            <a:ext cx="914400" cy="612648"/>
          </a:xfrm>
          <a:prstGeom prst="flowChartMagneticDis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7" name="Rectangle 16"/>
          <p:cNvSpPr/>
          <p:nvPr/>
        </p:nvSpPr>
        <p:spPr>
          <a:xfrm>
            <a:off x="609600" y="3962400"/>
            <a:ext cx="9144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FS Depends</a:t>
            </a:r>
            <a:endParaRPr lang="en-US" sz="1400" dirty="0"/>
          </a:p>
        </p:txBody>
      </p:sp>
      <p:sp>
        <p:nvSpPr>
          <p:cNvPr id="18" name="Rectangle 17"/>
          <p:cNvSpPr/>
          <p:nvPr/>
        </p:nvSpPr>
        <p:spPr>
          <a:xfrm>
            <a:off x="5943600" y="3810000"/>
            <a:ext cx="9906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FS Depends</a:t>
            </a:r>
            <a:endParaRPr lang="en-US" sz="1400" dirty="0"/>
          </a:p>
        </p:txBody>
      </p:sp>
      <p:cxnSp>
        <p:nvCxnSpPr>
          <p:cNvPr id="20" name="Straight Arrow Connector 19"/>
          <p:cNvCxnSpPr>
            <a:stCxn id="17" idx="2"/>
            <a:endCxn id="12" idx="0"/>
          </p:cNvCxnSpPr>
          <p:nvPr/>
        </p:nvCxnSpPr>
        <p:spPr>
          <a:xfrm rot="5400000">
            <a:off x="838200" y="4800600"/>
            <a:ext cx="457200" cy="158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2" idx="2"/>
            <a:endCxn id="11" idx="0"/>
          </p:cNvCxnSpPr>
          <p:nvPr/>
        </p:nvCxnSpPr>
        <p:spPr>
          <a:xfrm rot="16200000" flipH="1">
            <a:off x="881495" y="5595504"/>
            <a:ext cx="457200" cy="86591"/>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27" idx="1"/>
            <a:endCxn id="187" idx="0"/>
          </p:cNvCxnSpPr>
          <p:nvPr/>
        </p:nvCxnSpPr>
        <p:spPr>
          <a:xfrm rot="10800000" flipV="1">
            <a:off x="3810000" y="914400"/>
            <a:ext cx="1600200" cy="8382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2"/>
            <a:endCxn id="9" idx="0"/>
          </p:cNvCxnSpPr>
          <p:nvPr/>
        </p:nvCxnSpPr>
        <p:spPr>
          <a:xfrm rot="5400000">
            <a:off x="2438400" y="4953000"/>
            <a:ext cx="4572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9" idx="2"/>
            <a:endCxn id="5" idx="0"/>
          </p:cNvCxnSpPr>
          <p:nvPr/>
        </p:nvCxnSpPr>
        <p:spPr>
          <a:xfrm rot="5400000">
            <a:off x="2514600" y="5715000"/>
            <a:ext cx="304800" cy="158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 idx="3"/>
            <a:endCxn id="18" idx="1"/>
          </p:cNvCxnSpPr>
          <p:nvPr/>
        </p:nvCxnSpPr>
        <p:spPr>
          <a:xfrm flipV="1">
            <a:off x="3352800" y="4114800"/>
            <a:ext cx="2590800" cy="1981200"/>
          </a:xfrm>
          <a:prstGeom prst="bentConnector3">
            <a:avLst>
              <a:gd name="adj1" fmla="val 50000"/>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8" idx="2"/>
            <a:endCxn id="14" idx="0"/>
          </p:cNvCxnSpPr>
          <p:nvPr/>
        </p:nvCxnSpPr>
        <p:spPr>
          <a:xfrm rot="5400000">
            <a:off x="6210300" y="4648200"/>
            <a:ext cx="457200" cy="158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4" idx="2"/>
            <a:endCxn id="13" idx="0"/>
          </p:cNvCxnSpPr>
          <p:nvPr/>
        </p:nvCxnSpPr>
        <p:spPr>
          <a:xfrm rot="5400000">
            <a:off x="6248400" y="5448300"/>
            <a:ext cx="3810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13" idx="3"/>
            <a:endCxn id="16" idx="1"/>
          </p:cNvCxnSpPr>
          <p:nvPr/>
        </p:nvCxnSpPr>
        <p:spPr>
          <a:xfrm flipV="1">
            <a:off x="7010400" y="4949952"/>
            <a:ext cx="1143000" cy="879348"/>
          </a:xfrm>
          <a:prstGeom prst="bentConnector4">
            <a:avLst>
              <a:gd name="adj1" fmla="val 30000"/>
              <a:gd name="adj2" fmla="val 125997"/>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81200" y="586740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VHD Driver</a:t>
            </a:r>
            <a:endParaRPr lang="en-US" sz="1400" dirty="0"/>
          </a:p>
        </p:txBody>
      </p:sp>
      <p:sp>
        <p:nvSpPr>
          <p:cNvPr id="27" name="Rectangle 26"/>
          <p:cNvSpPr/>
          <p:nvPr/>
        </p:nvSpPr>
        <p:spPr>
          <a:xfrm>
            <a:off x="5410200" y="609600"/>
            <a:ext cx="1905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User / Management Application</a:t>
            </a:r>
            <a:endParaRPr lang="en-US" sz="1400" dirty="0">
              <a:solidFill>
                <a:schemeClr val="tx1"/>
              </a:solidFill>
            </a:endParaRPr>
          </a:p>
        </p:txBody>
      </p:sp>
      <p:cxnSp>
        <p:nvCxnSpPr>
          <p:cNvPr id="31" name="Shape 30"/>
          <p:cNvCxnSpPr>
            <a:stCxn id="11" idx="3"/>
            <a:endCxn id="10" idx="1"/>
          </p:cNvCxnSpPr>
          <p:nvPr/>
        </p:nvCxnSpPr>
        <p:spPr>
          <a:xfrm flipV="1">
            <a:off x="1620982" y="4533900"/>
            <a:ext cx="512618" cy="1539240"/>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85800" y="1600200"/>
            <a:ext cx="1981200" cy="1371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Win32</a:t>
            </a:r>
            <a:r>
              <a:rPr lang="en-US" sz="2000" b="1" dirty="0" smtClean="0">
                <a:ln w="18415" cmpd="sng">
                  <a:solidFill>
                    <a:srgbClr xmlns:mc="http://schemas.openxmlformats.org/markup-compatibility/2006" xmlns:a14="http://schemas.microsoft.com/office/drawing/2010/main" val="FFFFFF" mc:Ignorable=""/>
                  </a:solidFill>
                  <a:prstDash val="solid"/>
                </a:ln>
                <a:solidFill>
                  <a:schemeClr val="bg1"/>
                </a:solidFill>
                <a:effectLst>
                  <a:outerShdw blurRad="63500" dir="3600000" algn="tl" rotWithShape="0">
                    <a:srgbClr xmlns:mc="http://schemas.openxmlformats.org/markup-compatibility/2006" xmlns:a14="http://schemas.microsoft.com/office/drawing/2010/main" val="000000" mc:Ignorable="">
                      <a:alpha val="70000"/>
                    </a:srgbClr>
                  </a:outerShdw>
                </a:effectLst>
              </a:rPr>
              <a:t> </a:t>
            </a:r>
            <a:r>
              <a:rPr lang="en-US" sz="16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xxxVirtualDisk()</a:t>
            </a:r>
          </a:p>
          <a:p>
            <a:pPr algn="ctr"/>
            <a:r>
              <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[Create, Surface, Remove, Merge, Compact, Convert]</a:t>
            </a:r>
            <a:endParaRPr lang="en-US" sz="12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86" name="TextBox 185"/>
          <p:cNvSpPr txBox="1"/>
          <p:nvPr/>
        </p:nvSpPr>
        <p:spPr>
          <a:xfrm>
            <a:off x="7315200" y="1752600"/>
            <a:ext cx="1676400"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dirty="0" smtClean="0">
                <a:solidFill>
                  <a:schemeClr val="bg1"/>
                </a:solidFill>
              </a:rPr>
              <a:t>*HYPER-V WMI</a:t>
            </a:r>
            <a:endParaRPr lang="en-US" sz="1400" dirty="0">
              <a:solidFill>
                <a:schemeClr val="bg1"/>
              </a:solidFill>
            </a:endParaRPr>
          </a:p>
        </p:txBody>
      </p:sp>
      <p:sp>
        <p:nvSpPr>
          <p:cNvPr id="187" name="TextBox 186"/>
          <p:cNvSpPr txBox="1"/>
          <p:nvPr/>
        </p:nvSpPr>
        <p:spPr>
          <a:xfrm>
            <a:off x="3124200" y="1752600"/>
            <a:ext cx="1371600" cy="30777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solidFill>
                  <a:schemeClr val="bg1"/>
                </a:solidFill>
              </a:rPr>
              <a:t>Diskmgmt.msc</a:t>
            </a:r>
            <a:endParaRPr lang="en-US" sz="1400" dirty="0">
              <a:solidFill>
                <a:schemeClr val="bg1"/>
              </a:solidFill>
            </a:endParaRPr>
          </a:p>
        </p:txBody>
      </p:sp>
      <p:sp>
        <p:nvSpPr>
          <p:cNvPr id="188" name="TextBox 187"/>
          <p:cNvSpPr txBox="1"/>
          <p:nvPr/>
        </p:nvSpPr>
        <p:spPr>
          <a:xfrm>
            <a:off x="4648200" y="1752600"/>
            <a:ext cx="121920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dirty="0" smtClean="0">
                <a:solidFill>
                  <a:schemeClr val="tx1"/>
                </a:solidFill>
              </a:rPr>
              <a:t>Diskpart.exe</a:t>
            </a:r>
            <a:endParaRPr lang="en-US" sz="1400" dirty="0">
              <a:solidFill>
                <a:schemeClr val="tx1"/>
              </a:solidFill>
            </a:endParaRPr>
          </a:p>
        </p:txBody>
      </p:sp>
      <p:cxnSp>
        <p:nvCxnSpPr>
          <p:cNvPr id="191" name="Elbow Connector 190"/>
          <p:cNvCxnSpPr>
            <a:stCxn id="61" idx="0"/>
            <a:endCxn id="27" idx="2"/>
          </p:cNvCxnSpPr>
          <p:nvPr/>
        </p:nvCxnSpPr>
        <p:spPr>
          <a:xfrm rot="5400000" flipH="1" flipV="1">
            <a:off x="3829050" y="-933450"/>
            <a:ext cx="381000" cy="4686300"/>
          </a:xfrm>
          <a:prstGeom prst="bentConnector3">
            <a:avLst>
              <a:gd name="adj1" fmla="val 50000"/>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0" name="Shape 199"/>
          <p:cNvCxnSpPr>
            <a:stCxn id="27" idx="3"/>
            <a:endCxn id="186" idx="0"/>
          </p:cNvCxnSpPr>
          <p:nvPr/>
        </p:nvCxnSpPr>
        <p:spPr>
          <a:xfrm>
            <a:off x="7315200" y="914400"/>
            <a:ext cx="838200" cy="8382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1" name="Shape 200"/>
          <p:cNvCxnSpPr>
            <a:stCxn id="188" idx="0"/>
            <a:endCxn id="27" idx="2"/>
          </p:cNvCxnSpPr>
          <p:nvPr/>
        </p:nvCxnSpPr>
        <p:spPr>
          <a:xfrm rot="5400000" flipH="1" flipV="1">
            <a:off x="5543550" y="933450"/>
            <a:ext cx="533400" cy="11049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5" name="Shape 214"/>
          <p:cNvCxnSpPr>
            <a:stCxn id="187" idx="2"/>
            <a:endCxn id="61" idx="3"/>
          </p:cNvCxnSpPr>
          <p:nvPr/>
        </p:nvCxnSpPr>
        <p:spPr>
          <a:xfrm rot="5400000">
            <a:off x="3125689" y="1601688"/>
            <a:ext cx="225623" cy="11430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6" name="Shape 215"/>
          <p:cNvCxnSpPr>
            <a:stCxn id="186" idx="2"/>
            <a:endCxn id="61" idx="3"/>
          </p:cNvCxnSpPr>
          <p:nvPr/>
        </p:nvCxnSpPr>
        <p:spPr>
          <a:xfrm rot="5400000">
            <a:off x="5297389" y="-570012"/>
            <a:ext cx="225623" cy="54864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7" name="Shape 216"/>
          <p:cNvCxnSpPr>
            <a:stCxn id="188" idx="2"/>
            <a:endCxn id="61" idx="3"/>
          </p:cNvCxnSpPr>
          <p:nvPr/>
        </p:nvCxnSpPr>
        <p:spPr>
          <a:xfrm rot="5400000">
            <a:off x="3849589" y="877788"/>
            <a:ext cx="225623" cy="25908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4" name="Shape 223"/>
          <p:cNvCxnSpPr>
            <a:stCxn id="137" idx="0"/>
            <a:endCxn id="61" idx="2"/>
          </p:cNvCxnSpPr>
          <p:nvPr/>
        </p:nvCxnSpPr>
        <p:spPr>
          <a:xfrm rot="16200000" flipV="1">
            <a:off x="1683961" y="2964240"/>
            <a:ext cx="365879" cy="3810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19800" y="1752600"/>
            <a:ext cx="1143000"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dirty="0" smtClean="0">
                <a:solidFill>
                  <a:schemeClr val="bg1"/>
                </a:solidFill>
              </a:rPr>
              <a:t>VDS APIs</a:t>
            </a:r>
            <a:endParaRPr lang="en-US" sz="1600" dirty="0">
              <a:solidFill>
                <a:schemeClr val="bg1"/>
              </a:solidFill>
            </a:endParaRPr>
          </a:p>
        </p:txBody>
      </p:sp>
      <p:cxnSp>
        <p:nvCxnSpPr>
          <p:cNvPr id="78" name="Shape 200"/>
          <p:cNvCxnSpPr>
            <a:stCxn id="37" idx="0"/>
            <a:endCxn id="27" idx="2"/>
          </p:cNvCxnSpPr>
          <p:nvPr/>
        </p:nvCxnSpPr>
        <p:spPr>
          <a:xfrm rot="16200000" flipV="1">
            <a:off x="6210300" y="1371600"/>
            <a:ext cx="533400" cy="2286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172200" y="6400800"/>
            <a:ext cx="2743200" cy="261610"/>
          </a:xfrm>
          <a:prstGeom prst="rect">
            <a:avLst/>
          </a:prstGeom>
          <a:noFill/>
        </p:spPr>
        <p:txBody>
          <a:bodyPr wrap="square" rtlCol="0">
            <a:spAutoFit/>
          </a:bodyPr>
          <a:lstStyle/>
          <a:p>
            <a:r>
              <a:rPr lang="en-US" sz="1100" dirty="0" smtClean="0"/>
              <a:t>*Requires installation of Hyper-V role</a:t>
            </a:r>
            <a:endParaRPr lang="en-US" sz="1100" dirty="0"/>
          </a:p>
        </p:txBody>
      </p:sp>
    </p:spTree>
    <p:extLst>
      <p:ext uri="{BB962C8B-B14F-4D97-AF65-F5344CB8AC3E}">
        <p14:creationId xmlns:p14="http://schemas.microsoft.com/office/powerpoint/2010/main" val="1874021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Native VHD Performance</a:t>
            </a:r>
            <a:endParaRPr lang="en-US" dirty="0"/>
          </a:p>
        </p:txBody>
      </p:sp>
      <p:graphicFrame>
        <p:nvGraphicFramePr>
          <p:cNvPr id="7" name="Chart 6"/>
          <p:cNvGraphicFramePr/>
          <p:nvPr/>
        </p:nvGraphicFramePr>
        <p:xfrm>
          <a:off x="359148" y="957263"/>
          <a:ext cx="8425704" cy="5429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5526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47799"/>
            <a:ext cx="8382000" cy="5318379"/>
          </a:xfrm>
        </p:spPr>
        <p:txBody>
          <a:bodyPr/>
          <a:lstStyle/>
          <a:p>
            <a:r>
              <a:rPr lang="en-US" dirty="0" smtClean="0">
                <a:solidFill>
                  <a:schemeClr val="accent4"/>
                </a:solidFill>
              </a:rPr>
              <a:t>Componentization and Layering</a:t>
            </a:r>
          </a:p>
          <a:p>
            <a:r>
              <a:rPr lang="en-US" dirty="0" smtClean="0"/>
              <a:t>Performance</a:t>
            </a:r>
          </a:p>
          <a:p>
            <a:r>
              <a:rPr lang="en-US" dirty="0" smtClean="0"/>
              <a:t>Power Efficiency</a:t>
            </a:r>
          </a:p>
          <a:p>
            <a:r>
              <a:rPr lang="en-US" dirty="0" smtClean="0"/>
              <a:t>Reliability</a:t>
            </a:r>
          </a:p>
          <a:p>
            <a:r>
              <a:rPr lang="en-US" dirty="0" smtClean="0"/>
              <a:t>Security</a:t>
            </a:r>
          </a:p>
          <a:p>
            <a:r>
              <a:rPr lang="en-US" dirty="0" smtClean="0"/>
              <a:t>Native VHD</a:t>
            </a:r>
          </a:p>
          <a:p>
            <a:r>
              <a:rPr lang="en-US" dirty="0" smtClean="0"/>
              <a:t>Virtualization</a:t>
            </a:r>
          </a:p>
          <a:p>
            <a:r>
              <a:rPr lang="en-US" dirty="0" smtClean="0"/>
              <a:t>Scalability</a:t>
            </a:r>
          </a:p>
          <a:p>
            <a:endParaRPr lang="en-US" dirty="0" smtClean="0"/>
          </a:p>
          <a:p>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VHD Boot</a:t>
            </a:r>
            <a:endParaRPr lang="en-US" dirty="0"/>
          </a:p>
        </p:txBody>
      </p:sp>
      <p:sp>
        <p:nvSpPr>
          <p:cNvPr id="3" name="Content Placeholder 2"/>
          <p:cNvSpPr>
            <a:spLocks noGrp="1"/>
          </p:cNvSpPr>
          <p:nvPr>
            <p:ph idx="1"/>
          </p:nvPr>
        </p:nvSpPr>
        <p:spPr>
          <a:xfrm>
            <a:off x="381000" y="1066800"/>
            <a:ext cx="8382000" cy="5539978"/>
          </a:xfrm>
        </p:spPr>
        <p:txBody>
          <a:bodyPr/>
          <a:lstStyle/>
          <a:p>
            <a:r>
              <a:rPr lang="en-US" sz="2800" dirty="0" smtClean="0"/>
              <a:t> Strategic direction for Windows in the Data Center</a:t>
            </a:r>
          </a:p>
          <a:p>
            <a:pPr lvl="1"/>
            <a:r>
              <a:rPr lang="en-US" sz="2400" dirty="0" smtClean="0"/>
              <a:t>Image consolidation</a:t>
            </a:r>
          </a:p>
          <a:p>
            <a:pPr lvl="2"/>
            <a:r>
              <a:rPr lang="en-US" sz="2000" dirty="0" smtClean="0"/>
              <a:t>Single image format for generalized and specialized physical images</a:t>
            </a:r>
          </a:p>
          <a:p>
            <a:pPr lvl="2"/>
            <a:r>
              <a:rPr lang="en-US" sz="2000" dirty="0" smtClean="0"/>
              <a:t> Single generalized master image for virtual and physical environments</a:t>
            </a:r>
          </a:p>
          <a:p>
            <a:pPr lvl="1"/>
            <a:r>
              <a:rPr lang="en-US" sz="2400" dirty="0" smtClean="0"/>
              <a:t> Reduced management TCO</a:t>
            </a:r>
          </a:p>
          <a:p>
            <a:pPr lvl="2"/>
            <a:r>
              <a:rPr lang="en-US" sz="2000" dirty="0" smtClean="0"/>
              <a:t>Single toolset and process for management and deployment</a:t>
            </a:r>
          </a:p>
          <a:p>
            <a:r>
              <a:rPr lang="en-US" sz="2800" dirty="0" smtClean="0"/>
              <a:t> Enables other compelling scenarios</a:t>
            </a:r>
          </a:p>
          <a:p>
            <a:pPr lvl="1"/>
            <a:r>
              <a:rPr lang="en-US" sz="2400" dirty="0" smtClean="0"/>
              <a:t> Rapid provisioning and repurposing</a:t>
            </a:r>
          </a:p>
          <a:p>
            <a:pPr lvl="1"/>
            <a:r>
              <a:rPr lang="en-US" sz="2400" dirty="0" smtClean="0"/>
              <a:t> Rapid, reliable patching and rollback</a:t>
            </a:r>
          </a:p>
        </p:txBody>
      </p:sp>
    </p:spTree>
    <p:extLst>
      <p:ext uri="{BB962C8B-B14F-4D97-AF65-F5344CB8AC3E}">
        <p14:creationId xmlns:p14="http://schemas.microsoft.com/office/powerpoint/2010/main" val="6055702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352800" y="5791200"/>
            <a:ext cx="52578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D</a:t>
            </a:r>
            <a:r>
              <a:rPr lang="en-US" sz="2400" dirty="0" smtClean="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a:t>
            </a:r>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8" name="Rectangle 7"/>
          <p:cNvSpPr/>
          <p:nvPr/>
        </p:nvSpPr>
        <p:spPr bwMode="auto">
          <a:xfrm>
            <a:off x="6553200" y="5257800"/>
            <a:ext cx="1524000" cy="749300"/>
          </a:xfrm>
          <a:prstGeom prst="rect">
            <a:avLst/>
          </a:prstGeom>
          <a:solidFill>
            <a:srgbClr xmlns:mc="http://schemas.openxmlformats.org/markup-compatibility/2006" xmlns:a14="http://schemas.microsoft.com/office/drawing/2010/main" val="FFFFFF" mc:Ignorable="">
              <a:alpha val="29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 name="Title 1"/>
          <p:cNvSpPr>
            <a:spLocks noGrp="1"/>
          </p:cNvSpPr>
          <p:nvPr>
            <p:ph type="title"/>
          </p:nvPr>
        </p:nvSpPr>
        <p:spPr/>
        <p:txBody>
          <a:bodyPr/>
          <a:lstStyle/>
          <a:p>
            <a:r>
              <a:rPr smtClean="0"/>
              <a:t>VHD Boot in Windows</a:t>
            </a:r>
            <a:endParaRPr lang="en-US" dirty="0"/>
          </a:p>
        </p:txBody>
      </p:sp>
      <p:pic>
        <p:nvPicPr>
          <p:cNvPr id="55298" name="Picture 2"/>
          <p:cNvPicPr>
            <a:picLocks noChangeAspect="1" noChangeArrowheads="1"/>
          </p:cNvPicPr>
          <p:nvPr/>
        </p:nvPicPr>
        <p:blipFill>
          <a:blip r:embed="rId3" cstate="print"/>
          <a:srcRect/>
          <a:stretch>
            <a:fillRect/>
          </a:stretch>
        </p:blipFill>
        <p:spPr bwMode="auto">
          <a:xfrm>
            <a:off x="533400" y="990600"/>
            <a:ext cx="4191000" cy="2901461"/>
          </a:xfrm>
          <a:prstGeom prst="rect">
            <a:avLst/>
          </a:prstGeom>
          <a:noFill/>
          <a:ln w="9525">
            <a:noFill/>
            <a:miter lim="800000"/>
            <a:headEnd/>
            <a:tailEnd/>
          </a:ln>
          <a:effectLst/>
        </p:spPr>
      </p:pic>
      <p:sp>
        <p:nvSpPr>
          <p:cNvPr id="7" name="Rounded Rectangle 6"/>
          <p:cNvSpPr/>
          <p:nvPr/>
        </p:nvSpPr>
        <p:spPr bwMode="auto">
          <a:xfrm>
            <a:off x="6553200" y="5105400"/>
            <a:ext cx="1524000" cy="304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a:t>
            </a:r>
            <a:r>
              <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a:t>
            </a:r>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 name="Rounded Rectangle 5"/>
          <p:cNvSpPr/>
          <p:nvPr/>
        </p:nvSpPr>
        <p:spPr bwMode="auto">
          <a:xfrm>
            <a:off x="6553200" y="5880100"/>
            <a:ext cx="1524000" cy="304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VHD</a:t>
            </a:r>
            <a:endParaRPr lang="en-US" sz="2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9" name="Rectangle 8"/>
          <p:cNvSpPr/>
          <p:nvPr/>
        </p:nvSpPr>
        <p:spPr bwMode="auto">
          <a:xfrm>
            <a:off x="3352800" y="4038600"/>
            <a:ext cx="5334000" cy="7620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Windows</a:t>
            </a:r>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cxnSp>
        <p:nvCxnSpPr>
          <p:cNvPr id="11" name="Straight Arrow Connector 10"/>
          <p:cNvCxnSpPr/>
          <p:nvPr/>
        </p:nvCxnSpPr>
        <p:spPr>
          <a:xfrm rot="5400000">
            <a:off x="4762500" y="5295900"/>
            <a:ext cx="990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rot="5400000">
            <a:off x="7163594" y="4952206"/>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3716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47799"/>
            <a:ext cx="8382000" cy="5318379"/>
          </a:xfrm>
        </p:spPr>
        <p:txBody>
          <a:bodyPr/>
          <a:lstStyle/>
          <a:p>
            <a:r>
              <a:rPr lang="en-US" dirty="0" smtClean="0"/>
              <a:t>Componentization and Layering</a:t>
            </a:r>
          </a:p>
          <a:p>
            <a:r>
              <a:rPr lang="en-US" dirty="0" smtClean="0"/>
              <a:t>Performance</a:t>
            </a:r>
          </a:p>
          <a:p>
            <a:r>
              <a:rPr lang="en-US" dirty="0" smtClean="0"/>
              <a:t>Power Efficiency</a:t>
            </a:r>
          </a:p>
          <a:p>
            <a:r>
              <a:rPr lang="en-US" dirty="0" smtClean="0"/>
              <a:t>Reliability</a:t>
            </a:r>
          </a:p>
          <a:p>
            <a:r>
              <a:rPr lang="en-US" dirty="0" smtClean="0"/>
              <a:t>Security</a:t>
            </a:r>
          </a:p>
          <a:p>
            <a:r>
              <a:rPr lang="en-US" dirty="0" smtClean="0"/>
              <a:t>Native VHD</a:t>
            </a:r>
          </a:p>
          <a:p>
            <a:r>
              <a:rPr lang="en-US" dirty="0" smtClean="0">
                <a:solidFill>
                  <a:schemeClr val="accent4"/>
                </a:solidFill>
              </a:rPr>
              <a:t>Virtualization</a:t>
            </a:r>
          </a:p>
          <a:p>
            <a:r>
              <a:rPr lang="en-US" dirty="0" smtClean="0">
                <a:solidFill>
                  <a:schemeClr val="tx1"/>
                </a:solidFill>
              </a:rPr>
              <a:t>Scalability</a:t>
            </a:r>
          </a:p>
          <a:p>
            <a:endParaRPr lang="en-US" dirty="0" smtClean="0"/>
          </a:p>
          <a:p>
            <a:endParaRPr lang="en-US" dirty="0" smtClean="0"/>
          </a:p>
        </p:txBody>
      </p:sp>
    </p:spTree>
    <p:extLst>
      <p:ext uri="{BB962C8B-B14F-4D97-AF65-F5344CB8AC3E}">
        <p14:creationId xmlns:p14="http://schemas.microsoft.com/office/powerpoint/2010/main" val="26342380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81000" y="230188"/>
            <a:ext cx="8382000" cy="997196"/>
          </a:xfrm>
        </p:spPr>
        <p:txBody>
          <a:bodyPr/>
          <a:lstStyle/>
          <a:p>
            <a:pPr algn="l"/>
            <a:r>
              <a:rPr lang="en-US" sz="3600" dirty="0" smtClean="0"/>
              <a:t>Overview of Server 2008 R2 Hyper-V </a:t>
            </a:r>
            <a:br>
              <a:rPr lang="en-US" sz="3600" dirty="0" smtClean="0"/>
            </a:br>
            <a:r>
              <a:rPr lang="en-US" sz="3600" dirty="0" smtClean="0"/>
              <a:t>Scaling Improvements:</a:t>
            </a:r>
            <a:endParaRPr lang="en-US" sz="4400" dirty="0" smtClean="0"/>
          </a:p>
        </p:txBody>
      </p:sp>
      <p:sp>
        <p:nvSpPr>
          <p:cNvPr id="9" name="Text Placeholder 8"/>
          <p:cNvSpPr>
            <a:spLocks noGrp="1"/>
          </p:cNvSpPr>
          <p:nvPr>
            <p:ph type="body" sz="quarter" idx="10"/>
          </p:nvPr>
        </p:nvSpPr>
        <p:spPr>
          <a:xfrm>
            <a:off x="436418" y="4350332"/>
            <a:ext cx="8382000" cy="1202487"/>
          </a:xfrm>
        </p:spPr>
        <p:txBody>
          <a:bodyPr/>
          <a:lstStyle/>
          <a:p>
            <a:r>
              <a:rPr lang="en-US" dirty="0" smtClean="0"/>
              <a:t>Many performance and scalability improvements</a:t>
            </a:r>
          </a:p>
          <a:p>
            <a:pPr lvl="1"/>
            <a:r>
              <a:rPr lang="en-US" dirty="0" smtClean="0"/>
              <a:t>Lock free algorithms</a:t>
            </a:r>
          </a:p>
          <a:p>
            <a:pPr lvl="1"/>
            <a:r>
              <a:rPr lang="en-US" dirty="0" smtClean="0"/>
              <a:t>Distributed data structures</a:t>
            </a:r>
            <a:endParaRPr lang="en-US" dirty="0"/>
          </a:p>
        </p:txBody>
      </p:sp>
      <p:sp>
        <p:nvSpPr>
          <p:cNvPr id="6" name="Rounded Rectangle 5"/>
          <p:cNvSpPr/>
          <p:nvPr/>
        </p:nvSpPr>
        <p:spPr bwMode="blackGray">
          <a:xfrm>
            <a:off x="457200" y="1219200"/>
            <a:ext cx="8407400" cy="3094182"/>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pitchFamily="34" charset="0"/>
            </a:endParaRPr>
          </a:p>
        </p:txBody>
      </p:sp>
      <p:graphicFrame>
        <p:nvGraphicFramePr>
          <p:cNvPr id="5" name="Content Placeholder 5"/>
          <p:cNvGraphicFramePr>
            <a:graphicFrameLocks/>
          </p:cNvGraphicFramePr>
          <p:nvPr/>
        </p:nvGraphicFramePr>
        <p:xfrm>
          <a:off x="390236" y="1458782"/>
          <a:ext cx="8382000" cy="2729115"/>
        </p:xfrm>
        <a:graphic>
          <a:graphicData uri="http://schemas.openxmlformats.org/drawingml/2006/table">
            <a:tbl>
              <a:tblPr firstRow="1" bandRow="1">
                <a:tableStyleId>{5A111915-BE36-4E01-A7E5-04B1672EAD32}</a:tableStyleId>
              </a:tblPr>
              <a:tblGrid>
                <a:gridCol w="3506693"/>
                <a:gridCol w="1522507"/>
                <a:gridCol w="1676400"/>
                <a:gridCol w="1676400"/>
              </a:tblGrid>
              <a:tr h="570345">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Virtualization</a:t>
                      </a:r>
                      <a:r>
                        <a:rPr lang="en-US" sz="1800" b="1" baseline="0" dirty="0" smtClean="0">
                          <a:solidFill>
                            <a:schemeClr val="tx1"/>
                          </a:solidFill>
                          <a:latin typeface="+mn-lt"/>
                        </a:rPr>
                        <a:t> Feature</a:t>
                      </a:r>
                      <a:endParaRPr lang="en-US" sz="1800" b="1"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latin typeface="+mn-lt"/>
                        </a:rPr>
                        <a:t>WS08 Hyper-V</a:t>
                      </a:r>
                      <a:r>
                        <a:rPr lang="en-US" sz="1600" b="1" baseline="0" dirty="0" smtClean="0">
                          <a:solidFill>
                            <a:schemeClr val="tx1"/>
                          </a:solidFill>
                          <a:latin typeface="+mn-lt"/>
                        </a:rPr>
                        <a:t> RTM</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WS08 Hyper-V SP2</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Windows Server</a:t>
                      </a:r>
                      <a:r>
                        <a:rPr lang="en-US" sz="1600" b="1" baseline="0" dirty="0" smtClean="0">
                          <a:solidFill>
                            <a:schemeClr val="tx1"/>
                          </a:solidFill>
                          <a:latin typeface="+mn-lt"/>
                        </a:rPr>
                        <a:t> </a:t>
                      </a:r>
                      <a:r>
                        <a:rPr lang="en-US" sz="1600" b="1" dirty="0" smtClean="0">
                          <a:solidFill>
                            <a:schemeClr val="tx1"/>
                          </a:solidFill>
                          <a:latin typeface="+mn-lt"/>
                        </a:rPr>
                        <a:t>2008 R2 Hyper-V</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555336">
                <a:tc>
                  <a:txBody>
                    <a:bodyPr/>
                    <a:lstStyle/>
                    <a:p>
                      <a:pPr algn="r"/>
                      <a:r>
                        <a:rPr lang="en-US" sz="1400" dirty="0" smtClean="0">
                          <a:latin typeface="+mn-lt"/>
                        </a:rPr>
                        <a:t> Logical Processor Support</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16</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24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64</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Total number</a:t>
                      </a:r>
                      <a:r>
                        <a:rPr lang="en-US" sz="1400" baseline="0" dirty="0" smtClean="0">
                          <a:latin typeface="+mn-lt"/>
                        </a:rPr>
                        <a:t> of powered on VM’s</a:t>
                      </a:r>
                      <a:endParaRPr lang="en-US" sz="14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128</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192</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384</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marL="0" indent="0" algn="r" defTabSz="914327" rtl="0" eaLnBrk="1" latinLnBrk="0" hangingPunct="1"/>
                      <a:r>
                        <a:rPr lang="en-US" sz="1400" dirty="0" smtClean="0">
                          <a:latin typeface="+mn-lt"/>
                        </a:rPr>
                        <a:t>Total</a:t>
                      </a:r>
                      <a:r>
                        <a:rPr lang="en-US" sz="1400" baseline="0" dirty="0" smtClean="0">
                          <a:latin typeface="+mn-lt"/>
                        </a:rPr>
                        <a:t> Virtual Processors Supported</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128</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192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512</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marL="0" indent="0" algn="r" defTabSz="914327" rtl="0" eaLnBrk="1" latinLnBrk="0" hangingPunct="1"/>
                      <a:r>
                        <a:rPr lang="en-US" sz="1400" kern="1200" dirty="0" smtClean="0">
                          <a:solidFill>
                            <a:schemeClr val="tx1"/>
                          </a:solidFill>
                          <a:latin typeface="+mn-lt"/>
                          <a:ea typeface="+mn-ea"/>
                          <a:cs typeface="+mn-cs"/>
                        </a:rPr>
                        <a:t>Guest Virtual Processor Support</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4 (WS08</a:t>
                      </a:r>
                      <a:r>
                        <a:rPr lang="en-US" sz="1400" b="1" baseline="0" dirty="0" smtClean="0">
                          <a:latin typeface="+mn-lt"/>
                        </a:rPr>
                        <a:t> only)</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4 (WS08</a:t>
                      </a:r>
                      <a:r>
                        <a:rPr lang="en-US" sz="1400" b="1" baseline="0" dirty="0" smtClean="0">
                          <a:latin typeface="+mn-lt"/>
                        </a:rPr>
                        <a:t> only)</a:t>
                      </a:r>
                      <a:endParaRPr lang="en-US" sz="1400" b="1" dirty="0" smtClean="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4 (Win7/WS08)</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xmlns:p14="http://schemas.microsoft.com/office/powerpoint/2010/main" advTm="55650">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VM Migration</a:t>
            </a:r>
            <a:endParaRPr lang="en-US" dirty="0"/>
          </a:p>
        </p:txBody>
      </p:sp>
      <p:sp>
        <p:nvSpPr>
          <p:cNvPr id="3" name="Text Placeholder 2"/>
          <p:cNvSpPr>
            <a:spLocks noGrp="1"/>
          </p:cNvSpPr>
          <p:nvPr>
            <p:ph type="body" sz="quarter" idx="10"/>
          </p:nvPr>
        </p:nvSpPr>
        <p:spPr>
          <a:xfrm>
            <a:off x="304800" y="1041666"/>
            <a:ext cx="8382000" cy="5435334"/>
          </a:xfrm>
        </p:spPr>
        <p:txBody>
          <a:bodyPr/>
          <a:lstStyle/>
          <a:p>
            <a:r>
              <a:rPr lang="en-US" dirty="0" smtClean="0"/>
              <a:t>Planned VM migration scenarios:</a:t>
            </a:r>
          </a:p>
          <a:p>
            <a:pPr lvl="1"/>
            <a:r>
              <a:rPr lang="en-US" dirty="0" smtClean="0"/>
              <a:t>Hardware maintenance</a:t>
            </a:r>
          </a:p>
          <a:p>
            <a:pPr lvl="1"/>
            <a:r>
              <a:rPr lang="en-US" dirty="0" smtClean="0"/>
              <a:t>Load balancing for performance</a:t>
            </a:r>
          </a:p>
          <a:p>
            <a:pPr lvl="1"/>
            <a:r>
              <a:rPr lang="en-US" dirty="0" smtClean="0"/>
              <a:t>Consolidation for power </a:t>
            </a:r>
          </a:p>
          <a:p>
            <a:r>
              <a:rPr lang="en-US" dirty="0" smtClean="0"/>
              <a:t>Windows Server 2008 includes Quick Migration</a:t>
            </a:r>
          </a:p>
          <a:p>
            <a:pPr lvl="1"/>
            <a:r>
              <a:rPr lang="en-US" dirty="0" smtClean="0"/>
              <a:t>VM stored on SAN managed by Microsoft </a:t>
            </a:r>
            <a:br>
              <a:rPr lang="en-US" dirty="0" smtClean="0"/>
            </a:br>
            <a:r>
              <a:rPr lang="en-US" dirty="0" smtClean="0"/>
              <a:t>Cluster Services</a:t>
            </a:r>
          </a:p>
          <a:p>
            <a:pPr lvl="1"/>
            <a:r>
              <a:rPr lang="en-US" dirty="0" smtClean="0"/>
              <a:t>Suspend of VM on one system to shared disk followed by resume on another</a:t>
            </a:r>
          </a:p>
          <a:p>
            <a:pPr lvl="1"/>
            <a:r>
              <a:rPr lang="en-US" dirty="0" smtClean="0"/>
              <a:t>Outage is time it takes to save and restore </a:t>
            </a:r>
            <a:br>
              <a:rPr lang="en-US" dirty="0" smtClean="0"/>
            </a:br>
            <a:r>
              <a:rPr lang="en-US" dirty="0" smtClean="0"/>
              <a:t>VMs memory</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Live Migration</a:t>
            </a:r>
            <a:endParaRPr lang="en-US" dirty="0"/>
          </a:p>
        </p:txBody>
      </p:sp>
      <p:sp>
        <p:nvSpPr>
          <p:cNvPr id="3" name="Text Placeholder 2"/>
          <p:cNvSpPr>
            <a:spLocks noGrp="1"/>
          </p:cNvSpPr>
          <p:nvPr>
            <p:ph type="body" sz="quarter" idx="10"/>
          </p:nvPr>
        </p:nvSpPr>
        <p:spPr>
          <a:xfrm>
            <a:off x="381000" y="990600"/>
            <a:ext cx="8382000" cy="5435334"/>
          </a:xfrm>
        </p:spPr>
        <p:txBody>
          <a:bodyPr/>
          <a:lstStyle/>
          <a:p>
            <a:r>
              <a:rPr lang="en-US" dirty="0" smtClean="0"/>
              <a:t>Live Migration migrates a running VM with minimal disruption of the VMs services</a:t>
            </a:r>
          </a:p>
          <a:p>
            <a:pPr lvl="1"/>
            <a:r>
              <a:rPr lang="en-US" dirty="0" smtClean="0"/>
              <a:t>Goal is that open TCP/IP connections do </a:t>
            </a:r>
            <a:br>
              <a:rPr lang="en-US" dirty="0" smtClean="0"/>
            </a:br>
            <a:r>
              <a:rPr lang="en-US" dirty="0" smtClean="0"/>
              <a:t>not timeout</a:t>
            </a:r>
          </a:p>
          <a:p>
            <a:r>
              <a:rPr lang="en-US" dirty="0" smtClean="0"/>
              <a:t>Live Migration steps:</a:t>
            </a:r>
          </a:p>
          <a:p>
            <a:pPr lvl="1"/>
            <a:r>
              <a:rPr lang="en-US" dirty="0" smtClean="0"/>
              <a:t>Establish connection between source and </a:t>
            </a:r>
            <a:br>
              <a:rPr lang="en-US" dirty="0" smtClean="0"/>
            </a:br>
            <a:r>
              <a:rPr lang="en-US" dirty="0" smtClean="0"/>
              <a:t>target host </a:t>
            </a:r>
          </a:p>
          <a:p>
            <a:pPr lvl="1"/>
            <a:r>
              <a:rPr lang="en-US" dirty="0" smtClean="0"/>
              <a:t>Transfer VM configuration and device information</a:t>
            </a:r>
          </a:p>
          <a:p>
            <a:pPr lvl="1"/>
            <a:r>
              <a:rPr lang="en-US" dirty="0" smtClean="0"/>
              <a:t>Transfer VM memory</a:t>
            </a:r>
          </a:p>
          <a:p>
            <a:pPr lvl="1"/>
            <a:r>
              <a:rPr lang="en-US" dirty="0" smtClean="0"/>
              <a:t>Suspend source VM and transfer state </a:t>
            </a:r>
          </a:p>
          <a:p>
            <a:pPr lvl="1"/>
            <a:r>
              <a:rPr lang="en-US" dirty="0" smtClean="0"/>
              <a:t>Resume target VM</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Live Migration Operation</a:t>
            </a:r>
            <a:endParaRPr lang="en-US" dirty="0"/>
          </a:p>
        </p:txBody>
      </p:sp>
      <p:cxnSp>
        <p:nvCxnSpPr>
          <p:cNvPr id="5" name="Straight Connector 4"/>
          <p:cNvCxnSpPr/>
          <p:nvPr/>
        </p:nvCxnSpPr>
        <p:spPr>
          <a:xfrm>
            <a:off x="1905000" y="2235200"/>
            <a:ext cx="59436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0" y="1930400"/>
            <a:ext cx="907172" cy="707886"/>
          </a:xfrm>
          <a:prstGeom prst="rect">
            <a:avLst/>
          </a:prstGeom>
          <a:noFill/>
        </p:spPr>
        <p:txBody>
          <a:bodyPr wrap="none" rtlCol="0">
            <a:spAutoFit/>
          </a:bodyPr>
          <a:lstStyle/>
          <a:p>
            <a:pPr algn="ctr"/>
            <a:r>
              <a:rPr lang="en-US" sz="2000" b="1"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Source</a:t>
            </a:r>
          </a:p>
          <a:p>
            <a:pPr algn="ctr"/>
            <a:r>
              <a:rPr lang="en-US" sz="2000" b="1"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Host</a:t>
            </a:r>
          </a:p>
        </p:txBody>
      </p:sp>
      <p:sp>
        <p:nvSpPr>
          <p:cNvPr id="7" name="TextBox 6"/>
          <p:cNvSpPr txBox="1"/>
          <p:nvPr/>
        </p:nvSpPr>
        <p:spPr>
          <a:xfrm>
            <a:off x="838200" y="2997200"/>
            <a:ext cx="842218" cy="707886"/>
          </a:xfrm>
          <a:prstGeom prst="rect">
            <a:avLst/>
          </a:prstGeom>
          <a:noFill/>
        </p:spPr>
        <p:txBody>
          <a:bodyPr wrap="none" rtlCol="0">
            <a:spAutoFit/>
          </a:bodyPr>
          <a:lstStyle/>
          <a:p>
            <a:pPr algn="ctr"/>
            <a:r>
              <a:rPr lang="en-US" sz="2000" b="1"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Target</a:t>
            </a:r>
          </a:p>
          <a:p>
            <a:pPr algn="ctr"/>
            <a:r>
              <a:rPr lang="en-US" sz="2000" b="1"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Host</a:t>
            </a:r>
          </a:p>
        </p:txBody>
      </p:sp>
      <p:cxnSp>
        <p:nvCxnSpPr>
          <p:cNvPr id="8" name="Straight Connector 7"/>
          <p:cNvCxnSpPr/>
          <p:nvPr/>
        </p:nvCxnSpPr>
        <p:spPr>
          <a:xfrm>
            <a:off x="1828800" y="3378200"/>
            <a:ext cx="59436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235200"/>
            <a:ext cx="4267200" cy="1588"/>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81800" y="3378200"/>
            <a:ext cx="990600" cy="1588"/>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51317" y="1549400"/>
            <a:ext cx="655949" cy="400110"/>
          </a:xfrm>
          <a:prstGeom prst="rect">
            <a:avLst/>
          </a:prstGeom>
          <a:noFill/>
        </p:spPr>
        <p:txBody>
          <a:bodyPr wrap="none" rtlCol="0">
            <a:spAutoFit/>
          </a:bodyPr>
          <a:lstStyle/>
          <a:p>
            <a:r>
              <a:rPr lang="en-US" sz="2000" i="1"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time</a:t>
            </a:r>
          </a:p>
        </p:txBody>
      </p:sp>
      <p:cxnSp>
        <p:nvCxnSpPr>
          <p:cNvPr id="17" name="Straight Arrow Connector 16"/>
          <p:cNvCxnSpPr/>
          <p:nvPr/>
        </p:nvCxnSpPr>
        <p:spPr>
          <a:xfrm>
            <a:off x="4724400" y="1778000"/>
            <a:ext cx="381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8" idx="0"/>
          </p:cNvCxnSpPr>
          <p:nvPr/>
        </p:nvCxnSpPr>
        <p:spPr>
          <a:xfrm rot="5400000">
            <a:off x="1943894"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30" idx="0"/>
          </p:cNvCxnSpPr>
          <p:nvPr/>
        </p:nvCxnSpPr>
        <p:spPr>
          <a:xfrm rot="5400000">
            <a:off x="2401094"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9" idx="0"/>
          </p:cNvCxnSpPr>
          <p:nvPr/>
        </p:nvCxnSpPr>
        <p:spPr>
          <a:xfrm rot="5400000">
            <a:off x="5600700"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9" idx="2"/>
          </p:cNvCxnSpPr>
          <p:nvPr/>
        </p:nvCxnSpPr>
        <p:spPr>
          <a:xfrm rot="5400000">
            <a:off x="6210300"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Left Brace 27"/>
          <p:cNvSpPr/>
          <p:nvPr/>
        </p:nvSpPr>
        <p:spPr>
          <a:xfrm rot="16200000">
            <a:off x="2552700" y="3340100"/>
            <a:ext cx="381000" cy="457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p:cNvSpPr/>
          <p:nvPr/>
        </p:nvSpPr>
        <p:spPr>
          <a:xfrm rot="16200000">
            <a:off x="6285706" y="3263900"/>
            <a:ext cx="381000" cy="609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p:cNvSpPr/>
          <p:nvPr/>
        </p:nvSpPr>
        <p:spPr>
          <a:xfrm rot="16200000">
            <a:off x="4381500" y="1968500"/>
            <a:ext cx="381000" cy="3200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2209800" y="3784025"/>
            <a:ext cx="1101135" cy="646331"/>
          </a:xfrm>
          <a:prstGeom prst="rect">
            <a:avLst/>
          </a:prstGeom>
          <a:noFill/>
        </p:spPr>
        <p:txBody>
          <a:bodyPr wrap="none" rtlCol="0">
            <a:spAutoFit/>
          </a:bodyPr>
          <a:lstStyle/>
          <a:p>
            <a:pPr algn="ctr"/>
            <a:r>
              <a:rPr lang="en-US"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Migration</a:t>
            </a:r>
          </a:p>
          <a:p>
            <a:pPr algn="ctr"/>
            <a:r>
              <a:rPr lang="en-US"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Setup</a:t>
            </a:r>
          </a:p>
        </p:txBody>
      </p:sp>
      <p:sp>
        <p:nvSpPr>
          <p:cNvPr id="44" name="TextBox 43"/>
          <p:cNvSpPr txBox="1"/>
          <p:nvPr/>
        </p:nvSpPr>
        <p:spPr>
          <a:xfrm>
            <a:off x="4114800" y="3759200"/>
            <a:ext cx="988925" cy="646331"/>
          </a:xfrm>
          <a:prstGeom prst="rect">
            <a:avLst/>
          </a:prstGeom>
          <a:noFill/>
        </p:spPr>
        <p:txBody>
          <a:bodyPr wrap="none" rtlCol="0">
            <a:spAutoFit/>
          </a:bodyPr>
          <a:lstStyle/>
          <a:p>
            <a:pPr algn="ctr"/>
            <a:r>
              <a:rPr lang="en-US"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Memory</a:t>
            </a:r>
          </a:p>
          <a:p>
            <a:pPr algn="ctr"/>
            <a:r>
              <a:rPr lang="en-US"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Transfer</a:t>
            </a:r>
          </a:p>
        </p:txBody>
      </p:sp>
      <p:sp>
        <p:nvSpPr>
          <p:cNvPr id="45" name="TextBox 44"/>
          <p:cNvSpPr txBox="1"/>
          <p:nvPr/>
        </p:nvSpPr>
        <p:spPr>
          <a:xfrm>
            <a:off x="6019800" y="3759200"/>
            <a:ext cx="938397" cy="646331"/>
          </a:xfrm>
          <a:prstGeom prst="rect">
            <a:avLst/>
          </a:prstGeom>
          <a:noFill/>
        </p:spPr>
        <p:txBody>
          <a:bodyPr wrap="none" rtlCol="0">
            <a:spAutoFit/>
          </a:bodyPr>
          <a:lstStyle/>
          <a:p>
            <a:pPr algn="ctr"/>
            <a:r>
              <a:rPr lang="en-US"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State</a:t>
            </a:r>
          </a:p>
          <a:p>
            <a:pPr algn="ctr"/>
            <a:r>
              <a:rPr lang="en-US"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Transfer</a:t>
            </a:r>
          </a:p>
        </p:txBody>
      </p:sp>
      <p:cxnSp>
        <p:nvCxnSpPr>
          <p:cNvPr id="47" name="Straight Connector 46"/>
          <p:cNvCxnSpPr/>
          <p:nvPr/>
        </p:nvCxnSpPr>
        <p:spPr>
          <a:xfrm>
            <a:off x="2667000" y="5054600"/>
            <a:ext cx="990600" cy="1588"/>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886200" y="4826000"/>
            <a:ext cx="1880643"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VM Running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Live Migration Internals</a:t>
            </a:r>
            <a:endParaRPr lang="en-US" dirty="0"/>
          </a:p>
        </p:txBody>
      </p:sp>
      <p:sp>
        <p:nvSpPr>
          <p:cNvPr id="3" name="Text Placeholder 2"/>
          <p:cNvSpPr>
            <a:spLocks noGrp="1"/>
          </p:cNvSpPr>
          <p:nvPr>
            <p:ph type="body" sz="quarter" idx="10"/>
          </p:nvPr>
        </p:nvSpPr>
        <p:spPr>
          <a:xfrm>
            <a:off x="381000" y="1198027"/>
            <a:ext cx="8382000" cy="4979825"/>
          </a:xfrm>
        </p:spPr>
        <p:txBody>
          <a:bodyPr/>
          <a:lstStyle/>
          <a:p>
            <a:r>
              <a:rPr lang="en-US" dirty="0" smtClean="0"/>
              <a:t>Worker process on source host creates “dirty bitmap” of memory pages</a:t>
            </a:r>
          </a:p>
          <a:p>
            <a:pPr lvl="1"/>
            <a:r>
              <a:rPr lang="en-US" dirty="0" smtClean="0"/>
              <a:t>Iterates over pages, sending them to target </a:t>
            </a:r>
            <a:br>
              <a:rPr lang="en-US" dirty="0" smtClean="0"/>
            </a:br>
            <a:r>
              <a:rPr lang="en-US" dirty="0" smtClean="0"/>
              <a:t>worker process</a:t>
            </a:r>
          </a:p>
          <a:p>
            <a:pPr lvl="1"/>
            <a:r>
              <a:rPr lang="en-US" dirty="0" smtClean="0"/>
              <a:t>Registers for modify-notifications on pages to detect subsequent changes</a:t>
            </a:r>
          </a:p>
          <a:p>
            <a:pPr lvl="2"/>
            <a:r>
              <a:rPr lang="en-US" dirty="0" smtClean="0"/>
              <a:t>Source VM still active and can be modifying memory</a:t>
            </a:r>
          </a:p>
          <a:p>
            <a:pPr lvl="1"/>
            <a:r>
              <a:rPr lang="en-US" dirty="0" smtClean="0"/>
              <a:t>Repeats over newly modified pages</a:t>
            </a:r>
          </a:p>
          <a:p>
            <a:r>
              <a:rPr lang="en-US" dirty="0" smtClean="0"/>
              <a:t>Stops iterating when one of the following:</a:t>
            </a:r>
          </a:p>
          <a:p>
            <a:pPr lvl="1"/>
            <a:r>
              <a:rPr lang="en-US" dirty="0" smtClean="0"/>
              <a:t>All pages sent</a:t>
            </a:r>
          </a:p>
          <a:p>
            <a:pPr lvl="1"/>
            <a:r>
              <a:rPr lang="en-US" dirty="0" smtClean="0"/>
              <a:t>Makes 5 passes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406"/>
          <p:cNvSpPr/>
          <p:nvPr/>
        </p:nvSpPr>
        <p:spPr bwMode="auto">
          <a:xfrm>
            <a:off x="4708216" y="2968391"/>
            <a:ext cx="3759925" cy="134547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 name="Title 1"/>
          <p:cNvSpPr>
            <a:spLocks noGrp="1"/>
          </p:cNvSpPr>
          <p:nvPr>
            <p:ph type="title"/>
          </p:nvPr>
        </p:nvSpPr>
        <p:spPr/>
        <p:txBody>
          <a:bodyPr/>
          <a:lstStyle/>
          <a:p>
            <a:r>
              <a:rPr smtClean="0"/>
              <a:t>Live Migration Operation</a:t>
            </a:r>
            <a:endParaRPr lang="en-US" dirty="0"/>
          </a:p>
        </p:txBody>
      </p:sp>
      <p:sp>
        <p:nvSpPr>
          <p:cNvPr id="39" name="TextBox 38"/>
          <p:cNvSpPr txBox="1"/>
          <p:nvPr/>
        </p:nvSpPr>
        <p:spPr>
          <a:xfrm>
            <a:off x="1724297" y="4515394"/>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Server 1</a:t>
            </a:r>
          </a:p>
        </p:txBody>
      </p:sp>
      <p:sp>
        <p:nvSpPr>
          <p:cNvPr id="40" name="TextBox 39"/>
          <p:cNvSpPr txBox="1"/>
          <p:nvPr/>
        </p:nvSpPr>
        <p:spPr>
          <a:xfrm>
            <a:off x="6058988" y="4561115"/>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Server 2</a:t>
            </a:r>
          </a:p>
        </p:txBody>
      </p:sp>
      <p:sp>
        <p:nvSpPr>
          <p:cNvPr id="374" name="Rectangle 373"/>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75" name="Rectangle 374"/>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76" name="Rectangle 375"/>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77" name="Rectangle 376"/>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78" name="Rectangle 377"/>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79" name="Rectangle 378"/>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0" name="Rectangle 379"/>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1" name="Rectangle 380"/>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6" name="Rectangle 385"/>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Configuration</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7" name="TextBox 386"/>
          <p:cNvSpPr txBox="1"/>
          <p:nvPr/>
        </p:nvSpPr>
        <p:spPr>
          <a:xfrm>
            <a:off x="1702525" y="2418806"/>
            <a:ext cx="129715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Memory</a:t>
            </a:r>
          </a:p>
        </p:txBody>
      </p:sp>
      <p:sp>
        <p:nvSpPr>
          <p:cNvPr id="402" name="Rectangle 401"/>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1" name="Rectangle 400"/>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0" name="Rectangle 399"/>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99" name="Rectangle 398"/>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98" name="Rectangle 397"/>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97" name="Rectangle 396"/>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96" name="Rectangle 395"/>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9" name="Rectangle 388"/>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88" name="Rectangle 387"/>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Configuration</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3" name="Rectangle 402"/>
          <p:cNvSpPr/>
          <p:nvPr/>
        </p:nvSpPr>
        <p:spPr bwMode="auto">
          <a:xfrm>
            <a:off x="1854925" y="29522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4" name="Rectangle 403"/>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State</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5" name="Rectangle 404"/>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State</a:t>
            </a:r>
            <a:endParaRPr lang="en-US" sz="140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6" name="Rectangle 405"/>
          <p:cNvSpPr/>
          <p:nvPr/>
        </p:nvSpPr>
        <p:spPr bwMode="auto">
          <a:xfrm>
            <a:off x="1169125" y="36380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408" name="Rectangle 407"/>
          <p:cNvSpPr/>
          <p:nvPr/>
        </p:nvSpPr>
        <p:spPr bwMode="auto">
          <a:xfrm>
            <a:off x="592182" y="2893711"/>
            <a:ext cx="3892732" cy="144562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Tree>
    <p:custDataLst>
      <p:tags r:id="rId1"/>
    </p:custDataLst>
  </p:cSld>
  <p:clrMapOvr>
    <a:masterClrMapping/>
  </p:clrMapOvr>
  <p:transition xmlns:p14="http://schemas.microsoft.com/office/powerpoint/2010/main" advTm="62250">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1.11111E-6 -2.84062E-6 L 0.11927 -0.06824 C 0.14427 -0.0835 0.18177 -0.09183 0.22083 -0.09183 C 0.26545 -0.09183 0.30087 -0.0835 0.32587 -0.06824 L 0.44583 -2.84062E-6 " pathEditMode="relative" rAng="0" ptsTypes="FffFF">
                                      <p:cBhvr>
                                        <p:cTn id="6" dur="2000" fill="hold"/>
                                        <p:tgtEl>
                                          <p:spTgt spid="388"/>
                                        </p:tgtEl>
                                        <p:attrNameLst>
                                          <p:attrName>ppt_x</p:attrName>
                                          <p:attrName>ppt_y</p:attrName>
                                        </p:attrNameLst>
                                      </p:cBhvr>
                                      <p:rCtr x="22300" y="-4600"/>
                                    </p:animMotion>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grpId="0" nodeType="clickEffect">
                                  <p:stCondLst>
                                    <p:cond delay="0"/>
                                  </p:stCondLst>
                                  <p:childTnLst>
                                    <p:animMotion origin="layout" path="M 2.22222E-6 4.5362E-6 L 0.11892 -0.06824 C 0.1441 -0.08351 0.1816 -0.09184 0.22014 -0.09184 C 0.26493 -0.09184 0.30035 -0.08351 0.32569 -0.06824 L 0.44583 4.5362E-6 " pathEditMode="relative" rAng="0" ptsTypes="FffFF">
                                      <p:cBhvr>
                                        <p:cTn id="10" dur="1000" fill="hold"/>
                                        <p:tgtEl>
                                          <p:spTgt spid="389"/>
                                        </p:tgtEl>
                                        <p:attrNameLst>
                                          <p:attrName>ppt_x</p:attrName>
                                          <p:attrName>ppt_y</p:attrName>
                                        </p:attrNameLst>
                                      </p:cBhvr>
                                      <p:rCtr x="22300" y="-4600"/>
                                    </p:animMotion>
                                  </p:childTnLst>
                                </p:cTn>
                              </p:par>
                            </p:childTnLst>
                          </p:cTn>
                        </p:par>
                        <p:par>
                          <p:cTn id="11" fill="hold">
                            <p:stCondLst>
                              <p:cond delay="1000"/>
                            </p:stCondLst>
                            <p:childTnLst>
                              <p:par>
                                <p:cTn id="12"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13" dur="1000" fill="hold"/>
                                        <p:tgtEl>
                                          <p:spTgt spid="396"/>
                                        </p:tgtEl>
                                        <p:attrNameLst>
                                          <p:attrName>ppt_x</p:attrName>
                                          <p:attrName>ppt_y</p:attrName>
                                        </p:attrNameLst>
                                      </p:cBhvr>
                                      <p:rCtr x="22300" y="-4700"/>
                                    </p:animMotion>
                                  </p:childTnLst>
                                </p:cTn>
                              </p:par>
                            </p:childTnLst>
                          </p:cTn>
                        </p:par>
                        <p:par>
                          <p:cTn id="14" fill="hold">
                            <p:stCondLst>
                              <p:cond delay="2000"/>
                            </p:stCondLst>
                            <p:childTnLst>
                              <p:par>
                                <p:cTn id="15"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16" dur="1000" fill="hold"/>
                                        <p:tgtEl>
                                          <p:spTgt spid="397"/>
                                        </p:tgtEl>
                                        <p:attrNameLst>
                                          <p:attrName>ppt_x</p:attrName>
                                          <p:attrName>ppt_y</p:attrName>
                                        </p:attrNameLst>
                                      </p:cBhvr>
                                      <p:rCtr x="22300" y="-4700"/>
                                    </p:animMotion>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fade">
                                      <p:cBhvr>
                                        <p:cTn id="20" dur="500"/>
                                        <p:tgtEl>
                                          <p:spTgt spid="403"/>
                                        </p:tgtEl>
                                      </p:cBhvr>
                                    </p:animEffect>
                                  </p:childTnLst>
                                </p:cTn>
                              </p:par>
                              <p:par>
                                <p:cTn id="21" presetID="44" presetClass="path" presetSubtype="0" accel="50000" decel="50000" fill="hold" grpId="0" nodeType="with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2" dur="1000" fill="hold"/>
                                        <p:tgtEl>
                                          <p:spTgt spid="398"/>
                                        </p:tgtEl>
                                        <p:attrNameLst>
                                          <p:attrName>ppt_x</p:attrName>
                                          <p:attrName>ppt_y</p:attrName>
                                        </p:attrNameLst>
                                      </p:cBhvr>
                                      <p:rCtr x="22300" y="-4700"/>
                                    </p:animMotion>
                                  </p:childTnLst>
                                </p:cTn>
                              </p:par>
                            </p:childTnLst>
                          </p:cTn>
                        </p:par>
                        <p:par>
                          <p:cTn id="23" fill="hold">
                            <p:stCondLst>
                              <p:cond delay="4000"/>
                            </p:stCondLst>
                            <p:childTnLst>
                              <p:par>
                                <p:cTn id="24" presetID="44" presetClass="path" presetSubtype="0" accel="50000" decel="50000" fill="hold" grpId="0" nodeType="afterEffect">
                                  <p:stCondLst>
                                    <p:cond delay="0"/>
                                  </p:stCondLst>
                                  <p:childTnLst>
                                    <p:animMotion origin="layout" path="M 2.77556E-17 -4.71895E-6 L 0.11927 -0.06985 C 0.14444 -0.08558 0.18194 -0.09437 0.22083 -0.09437 C 0.26545 -0.09437 0.30087 -0.08558 0.32604 -0.06985 L 0.44583 -4.71895E-6 " pathEditMode="relative" rAng="0" ptsTypes="FffFF">
                                      <p:cBhvr>
                                        <p:cTn id="25" dur="1000" fill="hold"/>
                                        <p:tgtEl>
                                          <p:spTgt spid="399"/>
                                        </p:tgtEl>
                                        <p:attrNameLst>
                                          <p:attrName>ppt_x</p:attrName>
                                          <p:attrName>ppt_y</p:attrName>
                                        </p:attrNameLst>
                                      </p:cBhvr>
                                      <p:rCtr x="22300" y="-4700"/>
                                    </p:animMotion>
                                  </p:childTnLst>
                                </p:cTn>
                              </p:par>
                            </p:childTnLst>
                          </p:cTn>
                        </p:par>
                        <p:par>
                          <p:cTn id="26" fill="hold">
                            <p:stCondLst>
                              <p:cond delay="5000"/>
                            </p:stCondLst>
                            <p:childTnLst>
                              <p:par>
                                <p:cTn id="27"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28" dur="1000" fill="hold"/>
                                        <p:tgtEl>
                                          <p:spTgt spid="400"/>
                                        </p:tgtEl>
                                        <p:attrNameLst>
                                          <p:attrName>ppt_x</p:attrName>
                                          <p:attrName>ppt_y</p:attrName>
                                        </p:attrNameLst>
                                      </p:cBhvr>
                                      <p:rCtr x="22300" y="-4700"/>
                                    </p:animMotion>
                                  </p:childTnLst>
                                </p:cTn>
                              </p:par>
                            </p:childTnLst>
                          </p:cTn>
                        </p:par>
                        <p:par>
                          <p:cTn id="29" fill="hold">
                            <p:stCondLst>
                              <p:cond delay="6000"/>
                            </p:stCondLst>
                            <p:childTnLst>
                              <p:par>
                                <p:cTn id="30"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31" dur="1000" fill="hold"/>
                                        <p:tgtEl>
                                          <p:spTgt spid="401"/>
                                        </p:tgtEl>
                                        <p:attrNameLst>
                                          <p:attrName>ppt_x</p:attrName>
                                          <p:attrName>ppt_y</p:attrName>
                                        </p:attrNameLst>
                                      </p:cBhvr>
                                      <p:rCtr x="22300" y="-4700"/>
                                    </p:animMotion>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06"/>
                                        </p:tgtEl>
                                        <p:attrNameLst>
                                          <p:attrName>style.visibility</p:attrName>
                                        </p:attrNameLst>
                                      </p:cBhvr>
                                      <p:to>
                                        <p:strVal val="visible"/>
                                      </p:to>
                                    </p:set>
                                    <p:animEffect transition="in" filter="fade">
                                      <p:cBhvr>
                                        <p:cTn id="35" dur="500"/>
                                        <p:tgtEl>
                                          <p:spTgt spid="406"/>
                                        </p:tgtEl>
                                      </p:cBhvr>
                                    </p:animEffect>
                                  </p:childTnLst>
                                </p:cTn>
                              </p:par>
                              <p:par>
                                <p:cTn id="36" presetID="44" presetClass="path" presetSubtype="0" accel="50000" decel="50000" fill="hold" grpId="0" nodeType="with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37" dur="1000" fill="hold"/>
                                        <p:tgtEl>
                                          <p:spTgt spid="402"/>
                                        </p:tgtEl>
                                        <p:attrNameLst>
                                          <p:attrName>ppt_x</p:attrName>
                                          <p:attrName>ppt_y</p:attrName>
                                        </p:attrNameLst>
                                      </p:cBhvr>
                                      <p:rCtr x="22300" y="-4700"/>
                                    </p:animMotion>
                                  </p:childTnLst>
                                </p:cTn>
                              </p:par>
                            </p:childTnLst>
                          </p:cTn>
                        </p:par>
                        <p:par>
                          <p:cTn id="38" fill="hold">
                            <p:stCondLst>
                              <p:cond delay="8000"/>
                            </p:stCondLst>
                            <p:childTnLst>
                              <p:par>
                                <p:cTn id="39"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40" dur="1000" fill="hold"/>
                                        <p:tgtEl>
                                          <p:spTgt spid="403"/>
                                        </p:tgtEl>
                                        <p:attrNameLst>
                                          <p:attrName>ppt_x</p:attrName>
                                          <p:attrName>ppt_y</p:attrName>
                                        </p:attrNameLst>
                                      </p:cBhvr>
                                      <p:rCtr x="22300" y="-3600"/>
                                    </p:animMotion>
                                  </p:childTnLst>
                                </p:cTn>
                              </p:par>
                            </p:childTnLst>
                          </p:cTn>
                        </p:par>
                        <p:par>
                          <p:cTn id="41" fill="hold">
                            <p:stCondLst>
                              <p:cond delay="9000"/>
                            </p:stCondLst>
                            <p:childTnLst>
                              <p:par>
                                <p:cTn id="42"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43" dur="1000" fill="hold"/>
                                        <p:tgtEl>
                                          <p:spTgt spid="406"/>
                                        </p:tgtEl>
                                        <p:attrNameLst>
                                          <p:attrName>ppt_x</p:attrName>
                                          <p:attrName>ppt_y</p:attrName>
                                        </p:attrNameLst>
                                      </p:cBhvr>
                                      <p:rCtr x="22300" y="-3600"/>
                                    </p:animMotion>
                                  </p:childTnLst>
                                </p:cTn>
                              </p:par>
                            </p:childTnLst>
                          </p:cTn>
                        </p:par>
                      </p:childTnLst>
                    </p:cTn>
                  </p:par>
                  <p:par>
                    <p:cTn id="44" fill="hold">
                      <p:stCondLst>
                        <p:cond delay="indefinite"/>
                      </p:stCondLst>
                      <p:childTnLst>
                        <p:par>
                          <p:cTn id="45" fill="hold">
                            <p:stCondLst>
                              <p:cond delay="0"/>
                            </p:stCondLst>
                            <p:childTnLst>
                              <p:par>
                                <p:cTn id="46"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47" dur="2000" fill="hold"/>
                                        <p:tgtEl>
                                          <p:spTgt spid="405"/>
                                        </p:tgtEl>
                                        <p:attrNameLst>
                                          <p:attrName>ppt_x</p:attrName>
                                          <p:attrName>ppt_y</p:attrName>
                                        </p:attrNameLst>
                                      </p:cBhvr>
                                      <p:rCtr x="22300" y="-4700"/>
                                    </p:animMotion>
                                  </p:childTnLst>
                                </p:cTn>
                              </p:par>
                              <p:par>
                                <p:cTn id="48" presetID="10" presetClass="entr" presetSubtype="0" fill="hold" grpId="0" nodeType="withEffect">
                                  <p:stCondLst>
                                    <p:cond delay="0"/>
                                  </p:stCondLst>
                                  <p:childTnLst>
                                    <p:set>
                                      <p:cBhvr>
                                        <p:cTn id="49" dur="1" fill="hold">
                                          <p:stCondLst>
                                            <p:cond delay="0"/>
                                          </p:stCondLst>
                                        </p:cTn>
                                        <p:tgtEl>
                                          <p:spTgt spid="408"/>
                                        </p:tgtEl>
                                        <p:attrNameLst>
                                          <p:attrName>style.visibility</p:attrName>
                                        </p:attrNameLst>
                                      </p:cBhvr>
                                      <p:to>
                                        <p:strVal val="visible"/>
                                      </p:to>
                                    </p:set>
                                    <p:animEffect transition="in" filter="fade">
                                      <p:cBhvr>
                                        <p:cTn id="50"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P spid="401" grpId="0" animBg="1"/>
      <p:bldP spid="400" grpId="0" animBg="1"/>
      <p:bldP spid="399" grpId="0" animBg="1"/>
      <p:bldP spid="398" grpId="0" animBg="1"/>
      <p:bldP spid="397" grpId="0" animBg="1"/>
      <p:bldP spid="396" grpId="0" animBg="1"/>
      <p:bldP spid="389" grpId="0" animBg="1"/>
      <p:bldP spid="388" grpId="0" animBg="1"/>
      <p:bldP spid="403" grpId="0" animBg="1"/>
      <p:bldP spid="403" grpId="1" animBg="1"/>
      <p:bldP spid="405" grpId="0" animBg="1"/>
      <p:bldP spid="406" grpId="0" animBg="1"/>
      <p:bldP spid="406" grpId="1" animBg="1"/>
      <p:bldP spid="40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dirty="0" smtClean="0"/>
              <a:t>High Available Storage </a:t>
            </a:r>
            <a:br>
              <a:rPr dirty="0" smtClean="0"/>
            </a:br>
            <a:r>
              <a:rPr dirty="0" smtClean="0"/>
              <a:t>and Virtualization</a:t>
            </a:r>
            <a:endParaRPr lang="en-US" dirty="0"/>
          </a:p>
        </p:txBody>
      </p:sp>
      <p:sp>
        <p:nvSpPr>
          <p:cNvPr id="3" name="Text Placeholder 2"/>
          <p:cNvSpPr>
            <a:spLocks noGrp="1"/>
          </p:cNvSpPr>
          <p:nvPr>
            <p:ph type="body" sz="quarter" idx="10"/>
          </p:nvPr>
        </p:nvSpPr>
        <p:spPr>
          <a:xfrm>
            <a:off x="362339" y="1861638"/>
            <a:ext cx="8579530" cy="3871829"/>
          </a:xfrm>
        </p:spPr>
        <p:txBody>
          <a:bodyPr/>
          <a:lstStyle/>
          <a:p>
            <a:r>
              <a:rPr lang="en-US" sz="2800" dirty="0" smtClean="0"/>
              <a:t>Traditional HA storage is ‘shared nothing’ where one node exclusively owns a LUN</a:t>
            </a:r>
          </a:p>
          <a:p>
            <a:r>
              <a:rPr lang="en-US" sz="2800" dirty="0" smtClean="0"/>
              <a:t>Shared nothing has major disadvantages for virtualization management and high availability</a:t>
            </a:r>
          </a:p>
          <a:p>
            <a:pPr lvl="1"/>
            <a:r>
              <a:rPr lang="en-US" sz="2400" dirty="0" smtClean="0"/>
              <a:t>One VM per LUN requirement causes LUN explosion</a:t>
            </a:r>
          </a:p>
          <a:p>
            <a:pPr lvl="2"/>
            <a:r>
              <a:rPr lang="en-US" sz="2000" dirty="0" smtClean="0"/>
              <a:t>Management headache</a:t>
            </a:r>
          </a:p>
          <a:p>
            <a:pPr lvl="1"/>
            <a:r>
              <a:rPr lang="en-US" sz="2400" dirty="0" smtClean="0"/>
              <a:t>Disruptive delays when LUN ownership changes</a:t>
            </a:r>
          </a:p>
          <a:p>
            <a:pPr lvl="2"/>
            <a:r>
              <a:rPr lang="en-US" sz="2000" dirty="0" smtClean="0"/>
              <a:t>Physical disk resource must fail over </a:t>
            </a:r>
          </a:p>
          <a:p>
            <a:pPr lvl="2"/>
            <a:r>
              <a:rPr lang="en-US" sz="2000" dirty="0" smtClean="0"/>
              <a:t>Old owner must dismount and new owner must mount volume</a:t>
            </a:r>
          </a:p>
          <a:p>
            <a:pPr lvl="2"/>
            <a:r>
              <a:rPr lang="en-US" sz="2000" dirty="0" smtClean="0"/>
              <a:t>Not suitable for Live Migration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MinWin</a:t>
            </a:r>
            <a:endParaRPr lang="en-US" dirty="0"/>
          </a:p>
        </p:txBody>
      </p:sp>
      <p:sp>
        <p:nvSpPr>
          <p:cNvPr id="3" name="Content Placeholder 2"/>
          <p:cNvSpPr>
            <a:spLocks noGrp="1"/>
          </p:cNvSpPr>
          <p:nvPr>
            <p:ph idx="1"/>
          </p:nvPr>
        </p:nvSpPr>
        <p:spPr>
          <a:xfrm>
            <a:off x="381000" y="1447799"/>
            <a:ext cx="8382000" cy="4789003"/>
          </a:xfrm>
        </p:spPr>
        <p:txBody>
          <a:bodyPr/>
          <a:lstStyle/>
          <a:p>
            <a:r>
              <a:rPr lang="en-US" sz="2800" dirty="0" err="1" smtClean="0"/>
              <a:t>MinWin</a:t>
            </a:r>
            <a:r>
              <a:rPr lang="en-US" sz="2800" dirty="0" smtClean="0"/>
              <a:t> is first step at creating architectural partitions</a:t>
            </a:r>
          </a:p>
          <a:p>
            <a:pPr lvl="1"/>
            <a:r>
              <a:rPr lang="en-US" sz="2400" dirty="0" smtClean="0"/>
              <a:t>Can be built, booted and tested separately from the rest of the system</a:t>
            </a:r>
          </a:p>
          <a:p>
            <a:pPr lvl="1"/>
            <a:r>
              <a:rPr lang="en-US" sz="2400" dirty="0" smtClean="0"/>
              <a:t>Higher layers can evolve independently</a:t>
            </a:r>
          </a:p>
          <a:p>
            <a:r>
              <a:rPr lang="en-US" sz="2800" dirty="0" err="1" smtClean="0"/>
              <a:t>MinWin</a:t>
            </a:r>
            <a:r>
              <a:rPr lang="en-US" sz="2800" dirty="0" smtClean="0"/>
              <a:t> was defined as set of components required to boot and access network</a:t>
            </a:r>
          </a:p>
          <a:p>
            <a:pPr lvl="1"/>
            <a:r>
              <a:rPr lang="en-US" sz="2400" dirty="0" smtClean="0"/>
              <a:t>“Cutler’s NT”: Kernel, file system driver, TCP/IP stack, device drivers, services</a:t>
            </a:r>
          </a:p>
          <a:p>
            <a:pPr lvl="1"/>
            <a:r>
              <a:rPr lang="en-US" sz="2400" dirty="0" smtClean="0"/>
              <a:t>No servicing, WMI, graphics, audio or shell</a:t>
            </a:r>
          </a:p>
          <a:p>
            <a:r>
              <a:rPr lang="en-US" sz="2800" dirty="0" err="1" smtClean="0"/>
              <a:t>MinWin</a:t>
            </a:r>
            <a:r>
              <a:rPr lang="en-US" sz="2800" dirty="0" smtClean="0"/>
              <a:t> footprint: 150 binaries, 25MB on disk, 40MB in-memory</a:t>
            </a:r>
          </a:p>
        </p:txBody>
      </p:sp>
    </p:spTree>
    <p:extLst>
      <p:ext uri="{BB962C8B-B14F-4D97-AF65-F5344CB8AC3E}">
        <p14:creationId xmlns:p14="http://schemas.microsoft.com/office/powerpoint/2010/main" val="2159726797"/>
      </p:ext>
    </p:extLst>
  </p:cSld>
  <p:clrMapOvr>
    <a:masterClrMapping/>
  </p:clrMapOvr>
  <p:transition xmlns:p14="http://schemas.microsoft.com/office/powerpoint/2010/mai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Clustered Shared Volumes</a:t>
            </a:r>
            <a:endParaRPr lang="en-US" dirty="0"/>
          </a:p>
        </p:txBody>
      </p:sp>
      <p:sp>
        <p:nvSpPr>
          <p:cNvPr id="3" name="Text Placeholder 2"/>
          <p:cNvSpPr>
            <a:spLocks noGrp="1"/>
          </p:cNvSpPr>
          <p:nvPr>
            <p:ph type="body" sz="quarter" idx="10"/>
          </p:nvPr>
        </p:nvSpPr>
        <p:spPr>
          <a:xfrm>
            <a:off x="354874" y="1285454"/>
            <a:ext cx="8382000" cy="4949047"/>
          </a:xfrm>
        </p:spPr>
        <p:txBody>
          <a:bodyPr/>
          <a:lstStyle/>
          <a:p>
            <a:r>
              <a:rPr lang="en-US" sz="2400" dirty="0" smtClean="0"/>
              <a:t>Clustered Shared Volumes (CSV) implements hybrid </a:t>
            </a:r>
            <a:r>
              <a:rPr lang="en-US" sz="2400" smtClean="0"/>
              <a:t>sharing for </a:t>
            </a:r>
            <a:r>
              <a:rPr lang="en-US" sz="2400" dirty="0" smtClean="0"/>
              <a:t>LUNs</a:t>
            </a:r>
          </a:p>
          <a:p>
            <a:pPr lvl="1"/>
            <a:r>
              <a:rPr lang="en-US" sz="2000" dirty="0" smtClean="0"/>
              <a:t>One node owns the storage namespace (e.g. directory structure) </a:t>
            </a:r>
            <a:br>
              <a:rPr lang="en-US" sz="2000" dirty="0" smtClean="0"/>
            </a:br>
            <a:r>
              <a:rPr lang="en-US" sz="2000" dirty="0" smtClean="0"/>
              <a:t>and metadata</a:t>
            </a:r>
          </a:p>
          <a:p>
            <a:pPr lvl="1"/>
            <a:r>
              <a:rPr lang="en-US" sz="2000" dirty="0" smtClean="0"/>
              <a:t>Other nodes can own the storage backing an individual file’s </a:t>
            </a:r>
            <a:br>
              <a:rPr lang="en-US" sz="2000" dirty="0" smtClean="0"/>
            </a:br>
            <a:r>
              <a:rPr lang="en-US" sz="2000" dirty="0" smtClean="0"/>
              <a:t>data (e.g. VHD)</a:t>
            </a:r>
          </a:p>
          <a:p>
            <a:r>
              <a:rPr lang="en-US" sz="2400" dirty="0" smtClean="0"/>
              <a:t>Benefits of CSV:</a:t>
            </a:r>
          </a:p>
          <a:p>
            <a:pPr lvl="1"/>
            <a:r>
              <a:rPr lang="en-US" sz="2000" dirty="0" smtClean="0"/>
              <a:t>Can store all VM VHDs on one LUN</a:t>
            </a:r>
          </a:p>
          <a:p>
            <a:pPr lvl="1"/>
            <a:r>
              <a:rPr lang="en-US" sz="2000" dirty="0" smtClean="0"/>
              <a:t>High-performance access to VHDs from owning nodes</a:t>
            </a:r>
          </a:p>
          <a:p>
            <a:pPr lvl="2"/>
            <a:r>
              <a:rPr lang="en-US" sz="1800" dirty="0" smtClean="0"/>
              <a:t>All nodes have read/write access to file data</a:t>
            </a:r>
          </a:p>
          <a:p>
            <a:pPr lvl="1"/>
            <a:r>
              <a:rPr lang="en-US" sz="2000" dirty="0" smtClean="0"/>
              <a:t>Seamless VM movement between nodes </a:t>
            </a:r>
          </a:p>
          <a:p>
            <a:pPr lvl="2"/>
            <a:r>
              <a:rPr lang="en-US" sz="1800" dirty="0" smtClean="0"/>
              <a:t>Any node can read from VHD, so no need to change LUN ownership</a:t>
            </a:r>
          </a:p>
          <a:p>
            <a:pPr lvl="1"/>
            <a:r>
              <a:rPr lang="en-US" sz="2000" dirty="0" smtClean="0"/>
              <a:t>Seamless LUN ownership transition</a:t>
            </a:r>
          </a:p>
          <a:p>
            <a:pPr lvl="2"/>
            <a:r>
              <a:rPr lang="en-US" sz="1800" dirty="0" smtClean="0"/>
              <a:t>Persistent handles allow cluster to move LUN without interruption to </a:t>
            </a:r>
            <a:br>
              <a:rPr lang="en-US" sz="1800" dirty="0" smtClean="0"/>
            </a:br>
            <a:r>
              <a:rPr lang="en-US" sz="1800" dirty="0" smtClean="0"/>
              <a:t>VM operation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553998"/>
          </a:xfrm>
        </p:spPr>
        <p:txBody>
          <a:bodyPr/>
          <a:lstStyle/>
          <a:p>
            <a:r>
              <a:rPr sz="4000" dirty="0" smtClean="0"/>
              <a:t>Clustered Shared Volume Implementation</a:t>
            </a:r>
            <a:endParaRPr lang="en-US" sz="4000" dirty="0"/>
          </a:p>
        </p:txBody>
      </p:sp>
      <p:sp>
        <p:nvSpPr>
          <p:cNvPr id="3" name="Text Placeholder 2"/>
          <p:cNvSpPr>
            <a:spLocks noGrp="1"/>
          </p:cNvSpPr>
          <p:nvPr>
            <p:ph type="body" sz="quarter" idx="10"/>
          </p:nvPr>
        </p:nvSpPr>
        <p:spPr>
          <a:xfrm>
            <a:off x="402772" y="1434193"/>
            <a:ext cx="8382000" cy="5158335"/>
          </a:xfrm>
        </p:spPr>
        <p:txBody>
          <a:bodyPr/>
          <a:lstStyle/>
          <a:p>
            <a:r>
              <a:rPr lang="en-US" dirty="0" smtClean="0"/>
              <a:t>CSV filter driver forwards all namespace operations (e.g. create file, delete file, resize file) to LUN owner</a:t>
            </a:r>
          </a:p>
          <a:p>
            <a:pPr lvl="1"/>
            <a:r>
              <a:rPr lang="en-US" dirty="0" smtClean="0"/>
              <a:t>These operations are relatively rare</a:t>
            </a:r>
          </a:p>
          <a:p>
            <a:pPr lvl="1"/>
            <a:r>
              <a:rPr lang="en-US" dirty="0" smtClean="0"/>
              <a:t>Uses SMB2 </a:t>
            </a:r>
          </a:p>
          <a:p>
            <a:r>
              <a:rPr lang="en-US" dirty="0" smtClean="0"/>
              <a:t>VM hosting node opens VHD for </a:t>
            </a:r>
            <a:br>
              <a:rPr lang="en-US" dirty="0" smtClean="0"/>
            </a:br>
            <a:r>
              <a:rPr lang="en-US" dirty="0" smtClean="0"/>
              <a:t>exclusive access</a:t>
            </a:r>
          </a:p>
          <a:p>
            <a:pPr lvl="1"/>
            <a:r>
              <a:rPr lang="en-US" dirty="0" smtClean="0"/>
              <a:t>VHD read and write is frequent</a:t>
            </a:r>
          </a:p>
          <a:p>
            <a:pPr lvl="1"/>
            <a:r>
              <a:rPr lang="en-US" dirty="0" smtClean="0"/>
              <a:t>CSV filter obtains raw LUN sector map of file</a:t>
            </a:r>
          </a:p>
          <a:p>
            <a:pPr lvl="1"/>
            <a:r>
              <a:rPr lang="en-US" dirty="0" smtClean="0"/>
              <a:t>Reads and writes directly to underlying volume</a:t>
            </a:r>
          </a:p>
          <a:p>
            <a:pPr lvl="1"/>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5381894" y="1063070"/>
            <a:ext cx="2831425" cy="354417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 name="Title 1"/>
          <p:cNvSpPr>
            <a:spLocks noGrp="1"/>
          </p:cNvSpPr>
          <p:nvPr>
            <p:ph type="title"/>
          </p:nvPr>
        </p:nvSpPr>
        <p:spPr>
          <a:xfrm>
            <a:off x="387054" y="228600"/>
            <a:ext cx="8375946" cy="553998"/>
          </a:xfrm>
        </p:spPr>
        <p:txBody>
          <a:bodyPr/>
          <a:lstStyle/>
          <a:p>
            <a:r>
              <a:rPr sz="4000" smtClean="0"/>
              <a:t>Clustered Shared Volumes Architecture</a:t>
            </a:r>
            <a:endParaRPr lang="en-US" sz="4000" dirty="0"/>
          </a:p>
        </p:txBody>
      </p:sp>
      <p:sp>
        <p:nvSpPr>
          <p:cNvPr id="4" name="Can 3"/>
          <p:cNvSpPr/>
          <p:nvPr/>
        </p:nvSpPr>
        <p:spPr bwMode="auto">
          <a:xfrm>
            <a:off x="4003869" y="4725647"/>
            <a:ext cx="1231900" cy="13843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a:p>
            <a:pPr algn="ctr" defTabSz="914099"/>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LUN</a:t>
            </a:r>
          </a:p>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6" name="Rounded Rectangle 5"/>
          <p:cNvSpPr/>
          <p:nvPr/>
        </p:nvSpPr>
        <p:spPr bwMode="auto">
          <a:xfrm>
            <a:off x="723900" y="1170684"/>
            <a:ext cx="2654300" cy="334388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9" name="Rounded Rectangle 8"/>
          <p:cNvSpPr/>
          <p:nvPr/>
        </p:nvSpPr>
        <p:spPr bwMode="auto">
          <a:xfrm>
            <a:off x="1212980" y="2290349"/>
            <a:ext cx="1934080"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CSV I/O Filter Driver</a:t>
            </a:r>
          </a:p>
        </p:txBody>
      </p:sp>
      <p:sp>
        <p:nvSpPr>
          <p:cNvPr id="10" name="Rounded Rectangle 9"/>
          <p:cNvSpPr/>
          <p:nvPr/>
        </p:nvSpPr>
        <p:spPr bwMode="auto">
          <a:xfrm>
            <a:off x="1949010" y="2881908"/>
            <a:ext cx="1165860" cy="388161"/>
          </a:xfrm>
          <a:prstGeom prst="roundRect">
            <a:avLst/>
          </a:prstGeom>
          <a:gradFill>
            <a:gsLst>
              <a:gs pos="0">
                <a:srgbClr xmlns:mc="http://schemas.openxmlformats.org/markup-compatibility/2006" xmlns:a14="http://schemas.microsoft.com/office/drawing/2010/main" val="FFC000" mc:Ignorable=""/>
              </a:gs>
              <a:gs pos="39999">
                <a:srgbClr xmlns:mc="http://schemas.openxmlformats.org/markup-compatibility/2006" xmlns:a14="http://schemas.microsoft.com/office/drawing/2010/main" val="FFCC66" mc:Ignorable=""/>
              </a:gs>
              <a:gs pos="70000">
                <a:srgbClr xmlns:mc="http://schemas.openxmlformats.org/markup-compatibility/2006" xmlns:a14="http://schemas.microsoft.com/office/drawing/2010/main" val="FFCC66" mc:Ignorable=""/>
              </a:gs>
              <a:gs pos="100000">
                <a:srgbClr xmlns:mc="http://schemas.openxmlformats.org/markup-compatibility/2006" xmlns:a14="http://schemas.microsoft.com/office/drawing/2010/main" val="FFEBFA" mc:Ignorable=""/>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accent3">
                    <a:lumMod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Redirector FSD</a:t>
            </a:r>
          </a:p>
        </p:txBody>
      </p:sp>
      <p:sp>
        <p:nvSpPr>
          <p:cNvPr id="11" name="Rounded Rectangle 10"/>
          <p:cNvSpPr/>
          <p:nvPr/>
        </p:nvSpPr>
        <p:spPr bwMode="auto">
          <a:xfrm>
            <a:off x="1954142" y="3456682"/>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NetFT</a:t>
            </a:r>
            <a:endParaRPr lang="en-US" sz="1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2" name="Rounded Rectangle 11"/>
          <p:cNvSpPr/>
          <p:nvPr/>
        </p:nvSpPr>
        <p:spPr bwMode="auto">
          <a:xfrm>
            <a:off x="914400" y="3963639"/>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Storage Drivers</a:t>
            </a:r>
          </a:p>
        </p:txBody>
      </p:sp>
      <p:sp>
        <p:nvSpPr>
          <p:cNvPr id="13" name="Rounded Rectangle 12"/>
          <p:cNvSpPr/>
          <p:nvPr/>
        </p:nvSpPr>
        <p:spPr bwMode="auto">
          <a:xfrm>
            <a:off x="5476291" y="1145796"/>
            <a:ext cx="2654300" cy="334388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5" name="Rounded Rectangle 14"/>
          <p:cNvSpPr/>
          <p:nvPr/>
        </p:nvSpPr>
        <p:spPr bwMode="auto">
          <a:xfrm>
            <a:off x="6027577" y="2265461"/>
            <a:ext cx="1871874"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CSV I/O Filter Driver</a:t>
            </a:r>
          </a:p>
        </p:txBody>
      </p:sp>
      <p:sp>
        <p:nvSpPr>
          <p:cNvPr id="16" name="Rounded Rectangle 15"/>
          <p:cNvSpPr/>
          <p:nvPr/>
        </p:nvSpPr>
        <p:spPr bwMode="auto">
          <a:xfrm>
            <a:off x="6913983" y="2857020"/>
            <a:ext cx="953277" cy="38816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NTFS</a:t>
            </a:r>
          </a:p>
        </p:txBody>
      </p:sp>
      <p:sp>
        <p:nvSpPr>
          <p:cNvPr id="17" name="Rounded Rectangle 16"/>
          <p:cNvSpPr/>
          <p:nvPr/>
        </p:nvSpPr>
        <p:spPr bwMode="auto">
          <a:xfrm>
            <a:off x="5661505" y="3441125"/>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NetFT</a:t>
            </a:r>
            <a:endParaRPr lang="en-US" sz="1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9" name="Rounded Rectangle 18"/>
          <p:cNvSpPr/>
          <p:nvPr/>
        </p:nvSpPr>
        <p:spPr bwMode="auto">
          <a:xfrm>
            <a:off x="5666792" y="3948088"/>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Storage Drivers</a:t>
            </a:r>
          </a:p>
        </p:txBody>
      </p:sp>
      <p:sp>
        <p:nvSpPr>
          <p:cNvPr id="20" name="Rounded Rectangle 19"/>
          <p:cNvSpPr/>
          <p:nvPr/>
        </p:nvSpPr>
        <p:spPr bwMode="auto">
          <a:xfrm>
            <a:off x="5638799" y="1647151"/>
            <a:ext cx="1844351" cy="388161"/>
          </a:xfrm>
          <a:prstGeom prst="roundRect">
            <a:avLst/>
          </a:prstGeom>
          <a:gradFill>
            <a:gsLst>
              <a:gs pos="0">
                <a:srgbClr xmlns:mc="http://schemas.openxmlformats.org/markup-compatibility/2006" xmlns:a14="http://schemas.microsoft.com/office/drawing/2010/main" val="FFC000" mc:Ignorable=""/>
              </a:gs>
              <a:gs pos="39999">
                <a:srgbClr xmlns:mc="http://schemas.openxmlformats.org/markup-compatibility/2006" xmlns:a14="http://schemas.microsoft.com/office/drawing/2010/main" val="FFCC66" mc:Ignorable=""/>
              </a:gs>
              <a:gs pos="70000">
                <a:srgbClr xmlns:mc="http://schemas.openxmlformats.org/markup-compatibility/2006" xmlns:a14="http://schemas.microsoft.com/office/drawing/2010/main" val="FFCC66" mc:Ignorable=""/>
              </a:gs>
              <a:gs pos="100000">
                <a:srgbClr xmlns:mc="http://schemas.openxmlformats.org/markup-compatibility/2006" xmlns:a14="http://schemas.microsoft.com/office/drawing/2010/main" val="FFEBFA" mc:Ignorable=""/>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accent3">
                    <a:lumMod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File Server Service</a:t>
            </a:r>
          </a:p>
        </p:txBody>
      </p:sp>
      <p:sp>
        <p:nvSpPr>
          <p:cNvPr id="21" name="TextBox 20"/>
          <p:cNvSpPr txBox="1"/>
          <p:nvPr/>
        </p:nvSpPr>
        <p:spPr>
          <a:xfrm>
            <a:off x="2472613" y="1403950"/>
            <a:ext cx="1250279" cy="400110"/>
          </a:xfrm>
          <a:prstGeom prst="rect">
            <a:avLst/>
          </a:prstGeom>
          <a:noFill/>
        </p:spPr>
        <p:txBody>
          <a:bodyPr wrap="none" rtlCol="0">
            <a:spAutoFit/>
          </a:bodyPr>
          <a:lstStyle/>
          <a:p>
            <a:r>
              <a:rPr lang="en-US" sz="2000" b="1" dirty="0" err="1" smtClea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CreateFile</a:t>
            </a:r>
            <a:endParaRPr lang="en-US" sz="2000" b="1" dirty="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22" name="Picture 3" descr="C:\Users\shonsh\Desktop\images\VM.png"/>
          <p:cNvPicPr>
            <a:picLocks noChangeAspect="1" noChangeArrowheads="1"/>
          </p:cNvPicPr>
          <p:nvPr/>
        </p:nvPicPr>
        <p:blipFill>
          <a:blip r:embed="rId3" cstate="print"/>
          <a:srcRect/>
          <a:stretch>
            <a:fillRect/>
          </a:stretch>
        </p:blipFill>
        <p:spPr bwMode="auto">
          <a:xfrm>
            <a:off x="1894114" y="1420728"/>
            <a:ext cx="433093" cy="701678"/>
          </a:xfrm>
          <a:prstGeom prst="rect">
            <a:avLst/>
          </a:prstGeom>
          <a:noFill/>
        </p:spPr>
      </p:pic>
      <p:sp>
        <p:nvSpPr>
          <p:cNvPr id="23" name="TextBox 22"/>
          <p:cNvSpPr txBox="1"/>
          <p:nvPr/>
        </p:nvSpPr>
        <p:spPr>
          <a:xfrm>
            <a:off x="1866122" y="1571900"/>
            <a:ext cx="522900" cy="369332"/>
          </a:xfrm>
          <a:prstGeom prst="rect">
            <a:avLst/>
          </a:prstGeom>
          <a:noFill/>
        </p:spPr>
        <p:txBody>
          <a:bodyPr wrap="none" rtlCol="0">
            <a:spAutoFit/>
          </a:bodyPr>
          <a:lstStyle/>
          <a:p>
            <a:r>
              <a:rPr lang="en-US" b="1" dirty="0" smtClean="0">
                <a:solidFill>
                  <a:schemeClr val="accent3">
                    <a:lumMod val="50000"/>
                  </a:schemeClr>
                </a:solidFill>
              </a:rPr>
              <a:t>VM</a:t>
            </a:r>
            <a:endParaRPr lang="en-US" b="1" dirty="0">
              <a:solidFill>
                <a:schemeClr val="accent3">
                  <a:lumMod val="50000"/>
                </a:schemeClr>
              </a:solidFill>
            </a:endParaRPr>
          </a:p>
        </p:txBody>
      </p:sp>
      <p:pic>
        <p:nvPicPr>
          <p:cNvPr id="24"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4315211" y="5152283"/>
            <a:ext cx="723319" cy="723319"/>
          </a:xfrm>
          <a:prstGeom prst="rect">
            <a:avLst/>
          </a:prstGeom>
          <a:ln>
            <a:headEnd type="none" w="med" len="med"/>
            <a:tailEnd type="none" w="med" len="med"/>
          </a:ln>
        </p:spPr>
      </p:pic>
      <p:sp>
        <p:nvSpPr>
          <p:cNvPr id="25" name="TextBox 24"/>
          <p:cNvSpPr txBox="1"/>
          <p:nvPr/>
        </p:nvSpPr>
        <p:spPr>
          <a:xfrm>
            <a:off x="4357395" y="5462765"/>
            <a:ext cx="612668" cy="369332"/>
          </a:xfrm>
          <a:prstGeom prst="rect">
            <a:avLst/>
          </a:prstGeom>
          <a:noFill/>
        </p:spPr>
        <p:txBody>
          <a:bodyPr wrap="none" rtlCol="0">
            <a:spAutoFit/>
          </a:bodyPr>
          <a:lstStyle/>
          <a:p>
            <a:r>
              <a:rPr lang="en-US" b="1" dirty="0" smtClean="0">
                <a:solidFill>
                  <a:schemeClr val="accent3">
                    <a:lumMod val="50000"/>
                  </a:schemeClr>
                </a:solidFill>
              </a:rPr>
              <a:t>VHD</a:t>
            </a:r>
            <a:endParaRPr lang="en-US" b="1" dirty="0">
              <a:solidFill>
                <a:schemeClr val="accent3">
                  <a:lumMod val="50000"/>
                </a:schemeClr>
              </a:solidFill>
            </a:endParaRPr>
          </a:p>
        </p:txBody>
      </p:sp>
      <p:sp>
        <p:nvSpPr>
          <p:cNvPr id="30" name="Down Arrow 29"/>
          <p:cNvSpPr/>
          <p:nvPr/>
        </p:nvSpPr>
        <p:spPr bwMode="auto">
          <a:xfrm>
            <a:off x="2892490" y="1749182"/>
            <a:ext cx="139959" cy="550506"/>
          </a:xfrm>
          <a:prstGeom prst="downArrow">
            <a:avLst/>
          </a:prstGeom>
          <a:gradFill flip="none" rotWithShape="1">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1" name="Down Arrow 30"/>
          <p:cNvSpPr/>
          <p:nvPr/>
        </p:nvSpPr>
        <p:spPr bwMode="auto">
          <a:xfrm>
            <a:off x="2876939" y="2694684"/>
            <a:ext cx="136849" cy="192833"/>
          </a:xfrm>
          <a:prstGeom prst="downArrow">
            <a:avLst/>
          </a:prstGeom>
          <a:gradFill flip="none" rotWithShape="1">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2" name="Down Arrow 31"/>
          <p:cNvSpPr/>
          <p:nvPr/>
        </p:nvSpPr>
        <p:spPr bwMode="auto">
          <a:xfrm>
            <a:off x="2861388" y="3257631"/>
            <a:ext cx="136849" cy="192833"/>
          </a:xfrm>
          <a:prstGeom prst="downArrow">
            <a:avLst/>
          </a:prstGeom>
          <a:gradFill flip="none" rotWithShape="1">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4" name="Right Arrow 33"/>
          <p:cNvSpPr/>
          <p:nvPr/>
        </p:nvSpPr>
        <p:spPr bwMode="auto">
          <a:xfrm>
            <a:off x="3125755" y="3577982"/>
            <a:ext cx="2547257" cy="149290"/>
          </a:xfrm>
          <a:prstGeom prst="rightArrow">
            <a:avLst/>
          </a:prstGeom>
          <a:gradFill>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7" name="Down Arrow 36"/>
          <p:cNvSpPr/>
          <p:nvPr/>
        </p:nvSpPr>
        <p:spPr bwMode="auto">
          <a:xfrm>
            <a:off x="5788090" y="2041540"/>
            <a:ext cx="136849" cy="1387151"/>
          </a:xfrm>
          <a:prstGeom prst="downArrow">
            <a:avLst/>
          </a:prstGeom>
          <a:gradFill flip="none" rotWithShape="1">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lin ang="13500000" scaled="1"/>
            <a:tileRect/>
          </a:gradFill>
          <a:ln>
            <a:headEnd type="none" w="med" len="med"/>
            <a:tailEnd type="none" w="med" len="med"/>
          </a:ln>
          <a:scene3d>
            <a:camera prst="orthographicFront">
              <a:rot lat="0" lon="0" rev="1080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8" name="Down Arrow 37"/>
          <p:cNvSpPr/>
          <p:nvPr/>
        </p:nvSpPr>
        <p:spPr bwMode="auto">
          <a:xfrm>
            <a:off x="7172131" y="2063312"/>
            <a:ext cx="136849" cy="192833"/>
          </a:xfrm>
          <a:prstGeom prst="downArrow">
            <a:avLst/>
          </a:prstGeom>
          <a:gradFill flip="none" rotWithShape="1">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9" name="Down Arrow 38"/>
          <p:cNvSpPr/>
          <p:nvPr/>
        </p:nvSpPr>
        <p:spPr bwMode="auto">
          <a:xfrm>
            <a:off x="7162800" y="2651142"/>
            <a:ext cx="136849" cy="192833"/>
          </a:xfrm>
          <a:prstGeom prst="downArrow">
            <a:avLst/>
          </a:prstGeom>
          <a:gradFill flip="none" rotWithShape="1">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40" name="Down Arrow 39"/>
          <p:cNvSpPr/>
          <p:nvPr/>
        </p:nvSpPr>
        <p:spPr bwMode="auto">
          <a:xfrm>
            <a:off x="7181461" y="3229639"/>
            <a:ext cx="133739" cy="712237"/>
          </a:xfrm>
          <a:prstGeom prst="downArrow">
            <a:avLst/>
          </a:prstGeom>
          <a:gradFill flip="none" rotWithShape="1">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42" name="Left-Up Arrow 41"/>
          <p:cNvSpPr/>
          <p:nvPr/>
        </p:nvSpPr>
        <p:spPr bwMode="auto">
          <a:xfrm>
            <a:off x="5253138" y="4352423"/>
            <a:ext cx="2071394" cy="1324947"/>
          </a:xfrm>
          <a:prstGeom prst="leftUpArrow">
            <a:avLst>
              <a:gd name="adj1" fmla="val 5634"/>
              <a:gd name="adj2" fmla="val 5633"/>
              <a:gd name="adj3" fmla="val 7394"/>
            </a:avLst>
          </a:prstGeom>
          <a:gradFill>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3" name="TextBox 32"/>
          <p:cNvSpPr txBox="1"/>
          <p:nvPr/>
        </p:nvSpPr>
        <p:spPr>
          <a:xfrm>
            <a:off x="5878286" y="4642293"/>
            <a:ext cx="1261756" cy="369332"/>
          </a:xfrm>
          <a:prstGeom prst="rect">
            <a:avLst/>
          </a:prstGeom>
          <a:noFill/>
        </p:spPr>
        <p:txBody>
          <a:bodyPr wrap="none" rtlCol="0">
            <a:spAutoFit/>
          </a:bodyPr>
          <a:lstStyle/>
          <a:p>
            <a:r>
              <a:rPr lang="en-US" dirty="0" smtClean="0"/>
              <a:t>LUN Owner</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8" presetClass="entr" presetSubtype="12"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downLeft)">
                                      <p:cBhvr>
                                        <p:cTn id="14" dur="500"/>
                                        <p:tgtEl>
                                          <p:spTgt spid="31"/>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strips(downLef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Righ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strips(upLeft)">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strips(downLeft)">
                                      <p:cBhvr>
                                        <p:cTn id="33" dur="500"/>
                                        <p:tgtEl>
                                          <p:spTgt spid="38"/>
                                        </p:tgtEl>
                                      </p:cBhvr>
                                    </p:animEffect>
                                  </p:childTnLst>
                                </p:cTn>
                              </p:par>
                            </p:childTnLst>
                          </p:cTn>
                        </p:par>
                        <p:par>
                          <p:cTn id="34" fill="hold">
                            <p:stCondLst>
                              <p:cond delay="500"/>
                            </p:stCondLst>
                            <p:childTnLst>
                              <p:par>
                                <p:cTn id="35" presetID="18" presetClass="entr" presetSubtype="12"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strips(down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downLeft)">
                                      <p:cBhvr>
                                        <p:cTn id="42" dur="500"/>
                                        <p:tgtEl>
                                          <p:spTgt spid="40"/>
                                        </p:tgtEl>
                                      </p:cBhvr>
                                    </p:animEffect>
                                  </p:childTnLst>
                                </p:cTn>
                              </p:par>
                            </p:childTnLst>
                          </p:cTn>
                        </p:par>
                        <p:par>
                          <p:cTn id="43" fill="hold">
                            <p:stCondLst>
                              <p:cond delay="500"/>
                            </p:stCondLst>
                            <p:childTnLst>
                              <p:par>
                                <p:cTn id="44" presetID="18" presetClass="entr" presetSubtype="12"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strips(downLeft)">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1" grpId="0" animBg="1"/>
      <p:bldP spid="32" grpId="0" animBg="1"/>
      <p:bldP spid="34" grpId="0" animBg="1"/>
      <p:bldP spid="37" grpId="0" animBg="1"/>
      <p:bldP spid="38" grpId="0" animBg="1"/>
      <p:bldP spid="39" grpId="0" animBg="1"/>
      <p:bldP spid="40" grpId="0" animBg="1"/>
      <p:bldP spid="4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5354517" y="1068546"/>
            <a:ext cx="2831425" cy="354417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7" name="TextBox 26"/>
          <p:cNvSpPr txBox="1"/>
          <p:nvPr/>
        </p:nvSpPr>
        <p:spPr>
          <a:xfrm>
            <a:off x="5850909" y="4647769"/>
            <a:ext cx="1261756" cy="369332"/>
          </a:xfrm>
          <a:prstGeom prst="rect">
            <a:avLst/>
          </a:prstGeom>
          <a:noFill/>
        </p:spPr>
        <p:txBody>
          <a:bodyPr wrap="none" rtlCol="0">
            <a:spAutoFit/>
          </a:bodyPr>
          <a:lstStyle/>
          <a:p>
            <a:r>
              <a:rPr lang="en-US" dirty="0" smtClean="0"/>
              <a:t>LUN Owner</a:t>
            </a:r>
            <a:endParaRPr lang="en-US" dirty="0"/>
          </a:p>
        </p:txBody>
      </p:sp>
      <p:sp>
        <p:nvSpPr>
          <p:cNvPr id="2" name="Title 1"/>
          <p:cNvSpPr>
            <a:spLocks noGrp="1"/>
          </p:cNvSpPr>
          <p:nvPr>
            <p:ph type="title"/>
          </p:nvPr>
        </p:nvSpPr>
        <p:spPr>
          <a:xfrm>
            <a:off x="387054" y="228600"/>
            <a:ext cx="8375946" cy="553998"/>
          </a:xfrm>
        </p:spPr>
        <p:txBody>
          <a:bodyPr/>
          <a:lstStyle/>
          <a:p>
            <a:r>
              <a:rPr sz="4000" smtClean="0"/>
              <a:t>Clustered Shared Volumes Architecture</a:t>
            </a:r>
            <a:endParaRPr lang="en-US" sz="4000" dirty="0"/>
          </a:p>
        </p:txBody>
      </p:sp>
      <p:sp>
        <p:nvSpPr>
          <p:cNvPr id="4" name="Can 3"/>
          <p:cNvSpPr/>
          <p:nvPr/>
        </p:nvSpPr>
        <p:spPr bwMode="auto">
          <a:xfrm>
            <a:off x="3976492" y="4731123"/>
            <a:ext cx="1231900" cy="13843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a:p>
            <a:pPr algn="ctr" defTabSz="914099"/>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LUN</a:t>
            </a:r>
          </a:p>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6" name="Rounded Rectangle 5"/>
          <p:cNvSpPr/>
          <p:nvPr/>
        </p:nvSpPr>
        <p:spPr bwMode="auto">
          <a:xfrm>
            <a:off x="696523" y="1176160"/>
            <a:ext cx="2654300" cy="334388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9" name="Rounded Rectangle 8"/>
          <p:cNvSpPr/>
          <p:nvPr/>
        </p:nvSpPr>
        <p:spPr bwMode="auto">
          <a:xfrm>
            <a:off x="1185603" y="2295825"/>
            <a:ext cx="1934080"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CSV I/O Filter Driver</a:t>
            </a:r>
          </a:p>
        </p:txBody>
      </p:sp>
      <p:sp>
        <p:nvSpPr>
          <p:cNvPr id="10" name="Rounded Rectangle 9"/>
          <p:cNvSpPr/>
          <p:nvPr/>
        </p:nvSpPr>
        <p:spPr bwMode="auto">
          <a:xfrm>
            <a:off x="1921633" y="2887384"/>
            <a:ext cx="1165860" cy="388161"/>
          </a:xfrm>
          <a:prstGeom prst="roundRect">
            <a:avLst/>
          </a:prstGeom>
          <a:gradFill>
            <a:gsLst>
              <a:gs pos="0">
                <a:srgbClr xmlns:mc="http://schemas.openxmlformats.org/markup-compatibility/2006" xmlns:a14="http://schemas.microsoft.com/office/drawing/2010/main" val="FFC000" mc:Ignorable=""/>
              </a:gs>
              <a:gs pos="39999">
                <a:srgbClr xmlns:mc="http://schemas.openxmlformats.org/markup-compatibility/2006" xmlns:a14="http://schemas.microsoft.com/office/drawing/2010/main" val="FFCC66" mc:Ignorable=""/>
              </a:gs>
              <a:gs pos="70000">
                <a:srgbClr xmlns:mc="http://schemas.openxmlformats.org/markup-compatibility/2006" xmlns:a14="http://schemas.microsoft.com/office/drawing/2010/main" val="FFCC66" mc:Ignorable=""/>
              </a:gs>
              <a:gs pos="100000">
                <a:srgbClr xmlns:mc="http://schemas.openxmlformats.org/markup-compatibility/2006" xmlns:a14="http://schemas.microsoft.com/office/drawing/2010/main" val="FFEBFA" mc:Ignorable=""/>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accent3">
                    <a:lumMod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Redirector FSD</a:t>
            </a:r>
          </a:p>
        </p:txBody>
      </p:sp>
      <p:sp>
        <p:nvSpPr>
          <p:cNvPr id="11" name="Rounded Rectangle 10"/>
          <p:cNvSpPr/>
          <p:nvPr/>
        </p:nvSpPr>
        <p:spPr bwMode="auto">
          <a:xfrm>
            <a:off x="1926765" y="3462158"/>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NetFT</a:t>
            </a:r>
            <a:endPar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2" name="Rounded Rectangle 11"/>
          <p:cNvSpPr/>
          <p:nvPr/>
        </p:nvSpPr>
        <p:spPr bwMode="auto">
          <a:xfrm>
            <a:off x="887023" y="3969115"/>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Storage Drivers</a:t>
            </a:r>
          </a:p>
        </p:txBody>
      </p:sp>
      <p:sp>
        <p:nvSpPr>
          <p:cNvPr id="13" name="Rounded Rectangle 12"/>
          <p:cNvSpPr/>
          <p:nvPr/>
        </p:nvSpPr>
        <p:spPr bwMode="auto">
          <a:xfrm>
            <a:off x="5448914" y="1151272"/>
            <a:ext cx="2654300" cy="334388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5" name="Rounded Rectangle 14"/>
          <p:cNvSpPr/>
          <p:nvPr/>
        </p:nvSpPr>
        <p:spPr bwMode="auto">
          <a:xfrm>
            <a:off x="6000200" y="2270937"/>
            <a:ext cx="1871874"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CSV I/O Filter Driver</a:t>
            </a:r>
          </a:p>
        </p:txBody>
      </p:sp>
      <p:sp>
        <p:nvSpPr>
          <p:cNvPr id="16" name="Rounded Rectangle 15"/>
          <p:cNvSpPr/>
          <p:nvPr/>
        </p:nvSpPr>
        <p:spPr bwMode="auto">
          <a:xfrm>
            <a:off x="6886606" y="2862496"/>
            <a:ext cx="953277" cy="38816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NTFS</a:t>
            </a:r>
          </a:p>
        </p:txBody>
      </p:sp>
      <p:sp>
        <p:nvSpPr>
          <p:cNvPr id="17" name="Rounded Rectangle 16"/>
          <p:cNvSpPr/>
          <p:nvPr/>
        </p:nvSpPr>
        <p:spPr bwMode="auto">
          <a:xfrm>
            <a:off x="5634128" y="3446601"/>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NetFT</a:t>
            </a:r>
            <a:endParaRPr lang="en-US" sz="14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9" name="Rounded Rectangle 18"/>
          <p:cNvSpPr/>
          <p:nvPr/>
        </p:nvSpPr>
        <p:spPr bwMode="auto">
          <a:xfrm>
            <a:off x="5639415" y="3953564"/>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Storage Drivers</a:t>
            </a:r>
          </a:p>
        </p:txBody>
      </p:sp>
      <p:sp>
        <p:nvSpPr>
          <p:cNvPr id="20" name="Rounded Rectangle 19"/>
          <p:cNvSpPr/>
          <p:nvPr/>
        </p:nvSpPr>
        <p:spPr bwMode="auto">
          <a:xfrm>
            <a:off x="5611422" y="1652627"/>
            <a:ext cx="1844351" cy="388161"/>
          </a:xfrm>
          <a:prstGeom prst="roundRect">
            <a:avLst/>
          </a:prstGeom>
          <a:gradFill>
            <a:gsLst>
              <a:gs pos="0">
                <a:srgbClr xmlns:mc="http://schemas.openxmlformats.org/markup-compatibility/2006" xmlns:a14="http://schemas.microsoft.com/office/drawing/2010/main" val="FFC000" mc:Ignorable=""/>
              </a:gs>
              <a:gs pos="39999">
                <a:srgbClr xmlns:mc="http://schemas.openxmlformats.org/markup-compatibility/2006" xmlns:a14="http://schemas.microsoft.com/office/drawing/2010/main" val="FFCC66" mc:Ignorable=""/>
              </a:gs>
              <a:gs pos="70000">
                <a:srgbClr xmlns:mc="http://schemas.openxmlformats.org/markup-compatibility/2006" xmlns:a14="http://schemas.microsoft.com/office/drawing/2010/main" val="FFCC66" mc:Ignorable=""/>
              </a:gs>
              <a:gs pos="100000">
                <a:srgbClr xmlns:mc="http://schemas.openxmlformats.org/markup-compatibility/2006" xmlns:a14="http://schemas.microsoft.com/office/drawing/2010/main" val="FFEBFA" mc:Ignorable=""/>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accent3">
                    <a:lumMod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File Server Service</a:t>
            </a:r>
          </a:p>
        </p:txBody>
      </p:sp>
      <p:sp>
        <p:nvSpPr>
          <p:cNvPr id="21" name="TextBox 20"/>
          <p:cNvSpPr txBox="1"/>
          <p:nvPr/>
        </p:nvSpPr>
        <p:spPr>
          <a:xfrm>
            <a:off x="153548" y="1311103"/>
            <a:ext cx="1630896" cy="369332"/>
          </a:xfrm>
          <a:prstGeom prst="rect">
            <a:avLst/>
          </a:prstGeom>
          <a:noFill/>
        </p:spPr>
        <p:txBody>
          <a:bodyPr wrap="none" rtlCol="0">
            <a:spAutoFit/>
          </a:bodyPr>
          <a:lstStyle/>
          <a:p>
            <a:r>
              <a:rPr lang="en-US" b="1" dirty="0" smtClea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Read/</a:t>
            </a:r>
            <a:r>
              <a:rPr lang="en-US" b="1" dirty="0" err="1" smtClean="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WriteFile</a:t>
            </a:r>
            <a:endParaRPr lang="en-US" b="1" dirty="0">
              <a:solidFill>
                <a:srgbClr xmlns:mc="http://schemas.openxmlformats.org/markup-compatibility/2006" xmlns:a14="http://schemas.microsoft.com/office/drawing/2010/main" val="FF0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22" name="Picture 3" descr="C:\Users\shonsh\Desktop\images\VM.png"/>
          <p:cNvPicPr>
            <a:picLocks noChangeAspect="1" noChangeArrowheads="1"/>
          </p:cNvPicPr>
          <p:nvPr/>
        </p:nvPicPr>
        <p:blipFill>
          <a:blip r:embed="rId3" cstate="print"/>
          <a:srcRect/>
          <a:stretch>
            <a:fillRect/>
          </a:stretch>
        </p:blipFill>
        <p:spPr bwMode="auto">
          <a:xfrm>
            <a:off x="1866737" y="1426204"/>
            <a:ext cx="433093" cy="701678"/>
          </a:xfrm>
          <a:prstGeom prst="rect">
            <a:avLst/>
          </a:prstGeom>
          <a:noFill/>
        </p:spPr>
      </p:pic>
      <p:sp>
        <p:nvSpPr>
          <p:cNvPr id="23" name="TextBox 22"/>
          <p:cNvSpPr txBox="1"/>
          <p:nvPr/>
        </p:nvSpPr>
        <p:spPr>
          <a:xfrm>
            <a:off x="1838745" y="1577376"/>
            <a:ext cx="522900" cy="369332"/>
          </a:xfrm>
          <a:prstGeom prst="rect">
            <a:avLst/>
          </a:prstGeom>
          <a:noFill/>
        </p:spPr>
        <p:txBody>
          <a:bodyPr wrap="none" rtlCol="0">
            <a:spAutoFit/>
          </a:bodyPr>
          <a:lstStyle/>
          <a:p>
            <a:r>
              <a:rPr lang="en-US" b="1" dirty="0" smtClean="0">
                <a:solidFill>
                  <a:schemeClr val="accent3">
                    <a:lumMod val="50000"/>
                  </a:schemeClr>
                </a:solidFill>
              </a:rPr>
              <a:t>VM</a:t>
            </a:r>
            <a:endParaRPr lang="en-US" b="1" dirty="0">
              <a:solidFill>
                <a:schemeClr val="accent3">
                  <a:lumMod val="50000"/>
                </a:schemeClr>
              </a:solidFill>
            </a:endParaRPr>
          </a:p>
        </p:txBody>
      </p:sp>
      <p:pic>
        <p:nvPicPr>
          <p:cNvPr id="24"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4287834" y="5157759"/>
            <a:ext cx="723319" cy="723319"/>
          </a:xfrm>
          <a:prstGeom prst="rect">
            <a:avLst/>
          </a:prstGeom>
          <a:ln>
            <a:headEnd type="none" w="med" len="med"/>
            <a:tailEnd type="none" w="med" len="med"/>
          </a:ln>
        </p:spPr>
      </p:pic>
      <p:sp>
        <p:nvSpPr>
          <p:cNvPr id="25" name="TextBox 24"/>
          <p:cNvSpPr txBox="1"/>
          <p:nvPr/>
        </p:nvSpPr>
        <p:spPr>
          <a:xfrm>
            <a:off x="4330018" y="5468241"/>
            <a:ext cx="612668" cy="369332"/>
          </a:xfrm>
          <a:prstGeom prst="rect">
            <a:avLst/>
          </a:prstGeom>
          <a:noFill/>
        </p:spPr>
        <p:txBody>
          <a:bodyPr wrap="none" rtlCol="0">
            <a:spAutoFit/>
          </a:bodyPr>
          <a:lstStyle/>
          <a:p>
            <a:r>
              <a:rPr lang="en-US" b="1" dirty="0" smtClean="0">
                <a:solidFill>
                  <a:schemeClr val="accent3">
                    <a:lumMod val="50000"/>
                  </a:schemeClr>
                </a:solidFill>
              </a:rPr>
              <a:t>VHD</a:t>
            </a:r>
            <a:endParaRPr lang="en-US" b="1" dirty="0">
              <a:solidFill>
                <a:schemeClr val="accent3">
                  <a:lumMod val="50000"/>
                </a:schemeClr>
              </a:solidFill>
            </a:endParaRPr>
          </a:p>
        </p:txBody>
      </p:sp>
      <p:sp>
        <p:nvSpPr>
          <p:cNvPr id="30" name="Down Arrow 29"/>
          <p:cNvSpPr/>
          <p:nvPr/>
        </p:nvSpPr>
        <p:spPr bwMode="auto">
          <a:xfrm>
            <a:off x="1419771" y="1705497"/>
            <a:ext cx="139959" cy="550506"/>
          </a:xfrm>
          <a:prstGeom prst="downArrow">
            <a:avLst/>
          </a:prstGeom>
          <a:gradFill flip="none" rotWithShape="1">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1" name="Down Arrow 30"/>
          <p:cNvSpPr/>
          <p:nvPr/>
        </p:nvSpPr>
        <p:spPr bwMode="auto">
          <a:xfrm>
            <a:off x="1423885" y="2660831"/>
            <a:ext cx="121900" cy="1305985"/>
          </a:xfrm>
          <a:prstGeom prst="downArrow">
            <a:avLst/>
          </a:prstGeom>
          <a:gradFill flip="none" rotWithShape="1">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42" name="Left-Up Arrow 41"/>
          <p:cNvSpPr/>
          <p:nvPr/>
        </p:nvSpPr>
        <p:spPr bwMode="auto">
          <a:xfrm flipH="1">
            <a:off x="1398300" y="4357899"/>
            <a:ext cx="2576052" cy="1324947"/>
          </a:xfrm>
          <a:prstGeom prst="leftUpArrow">
            <a:avLst>
              <a:gd name="adj1" fmla="val 5634"/>
              <a:gd name="adj2" fmla="val 5633"/>
              <a:gd name="adj3" fmla="val 7394"/>
            </a:avLst>
          </a:prstGeom>
          <a:gradFill>
            <a:gsLst>
              <a:gs pos="0">
                <a:srgbClr xmlns:mc="http://schemas.openxmlformats.org/markup-compatibility/2006" xmlns:a14="http://schemas.microsoft.com/office/drawing/2010/main" val="FF0000" mc:Ignorable=""/>
              </a:gs>
              <a:gs pos="50000">
                <a:srgbClr xmlns:mc="http://schemas.openxmlformats.org/markup-compatibility/2006" xmlns:a14="http://schemas.microsoft.com/office/drawing/2010/main" val="FF0000" mc:Ignorable=""/>
              </a:gs>
              <a:gs pos="70000">
                <a:srgbClr xmlns:mc="http://schemas.openxmlformats.org/markup-compatibility/2006" xmlns:a14="http://schemas.microsoft.com/office/drawing/2010/main" val="FF0000" mc:Ignorable=""/>
              </a:gs>
              <a:gs pos="100000">
                <a:srgbClr xmlns:mc="http://schemas.openxmlformats.org/markup-compatibility/2006" xmlns:a14="http://schemas.microsoft.com/office/drawing/2010/main" val="FF0000" mc:Ignorable=""/>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strips(downLeft)">
                                      <p:cBhvr>
                                        <p:cTn id="11" dur="500"/>
                                        <p:tgtEl>
                                          <p:spTgt spid="30"/>
                                        </p:tgtEl>
                                      </p:cBhvr>
                                    </p:animEffect>
                                  </p:childTnLst>
                                </p:cTn>
                              </p:par>
                            </p:childTnLst>
                          </p:cTn>
                        </p:par>
                        <p:par>
                          <p:cTn id="12" fill="hold">
                            <p:stCondLst>
                              <p:cond delay="500"/>
                            </p:stCondLst>
                            <p:childTnLst>
                              <p:par>
                                <p:cTn id="13" presetID="18" presetClass="entr" presetSubtype="12"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trips(downLeft)">
                                      <p:cBhvr>
                                        <p:cTn id="15" dur="500"/>
                                        <p:tgtEl>
                                          <p:spTgt spid="31"/>
                                        </p:tgtEl>
                                      </p:cBhvr>
                                    </p:animEffect>
                                  </p:childTnLst>
                                </p:cTn>
                              </p:par>
                            </p:childTnLst>
                          </p:cTn>
                        </p:par>
                        <p:par>
                          <p:cTn id="16" fill="hold">
                            <p:stCondLst>
                              <p:cond delay="1000"/>
                            </p:stCondLst>
                            <p:childTnLst>
                              <p:par>
                                <p:cTn id="17" presetID="18" presetClass="entr" presetSubtype="12"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strips(downLeft)">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1" grpId="0" animBg="1"/>
      <p:bldP spid="4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CSV Scalability</a:t>
            </a:r>
            <a:endParaRPr lang="en-US" dirty="0"/>
          </a:p>
        </p:txBody>
      </p:sp>
      <p:sp>
        <p:nvSpPr>
          <p:cNvPr id="3" name="Content Placeholder 2"/>
          <p:cNvSpPr>
            <a:spLocks noGrp="1"/>
          </p:cNvSpPr>
          <p:nvPr>
            <p:ph type="body" sz="quarter" idx="10"/>
          </p:nvPr>
        </p:nvSpPr>
        <p:spPr>
          <a:xfrm>
            <a:off x="370049" y="1056971"/>
            <a:ext cx="8382000" cy="886397"/>
          </a:xfrm>
        </p:spPr>
        <p:txBody>
          <a:bodyPr/>
          <a:lstStyle/>
          <a:p>
            <a:r>
              <a:rPr lang="en-US" dirty="0" smtClean="0"/>
              <a:t>1000 VMs running on a 16-node cluster with 16.5 TB shared storage:</a:t>
            </a:r>
            <a:endParaRPr lang="en-US" dirty="0"/>
          </a:p>
        </p:txBody>
      </p:sp>
      <p:pic>
        <p:nvPicPr>
          <p:cNvPr id="5" name="Picture 2" descr="C:\Users\terry_storey\AppData\Local\Microsoft\Windows\Temporary Internet Files\Content.Outlook\SN98MYGA\dell1000guests16nodecluster (4).jpg"/>
          <p:cNvPicPr>
            <a:picLocks noChangeAspect="1" noChangeArrowheads="1"/>
          </p:cNvPicPr>
          <p:nvPr/>
        </p:nvPicPr>
        <p:blipFill>
          <a:blip r:embed="rId3" cstate="print"/>
          <a:srcRect/>
          <a:stretch>
            <a:fillRect/>
          </a:stretch>
        </p:blipFill>
        <p:spPr bwMode="auto">
          <a:xfrm>
            <a:off x="1500273" y="1990327"/>
            <a:ext cx="5530203" cy="4147652"/>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Memory Management</a:t>
            </a:r>
            <a:endParaRPr lang="en-US" dirty="0"/>
          </a:p>
        </p:txBody>
      </p:sp>
      <p:sp>
        <p:nvSpPr>
          <p:cNvPr id="3" name="Content Placeholder 2"/>
          <p:cNvSpPr>
            <a:spLocks noGrp="1"/>
          </p:cNvSpPr>
          <p:nvPr>
            <p:ph type="body" sz="quarter" idx="10"/>
          </p:nvPr>
        </p:nvSpPr>
        <p:spPr>
          <a:xfrm>
            <a:off x="357850" y="1249507"/>
            <a:ext cx="8382000" cy="2210862"/>
          </a:xfrm>
        </p:spPr>
        <p:txBody>
          <a:bodyPr/>
          <a:lstStyle/>
          <a:p>
            <a:r>
              <a:rPr lang="en-US" dirty="0" smtClean="0"/>
              <a:t>Today, processors provide one level of </a:t>
            </a:r>
            <a:br>
              <a:rPr lang="en-US" dirty="0" smtClean="0"/>
            </a:br>
            <a:r>
              <a:rPr lang="en-US" dirty="0" smtClean="0"/>
              <a:t>address translation, but hypervisor needs </a:t>
            </a:r>
            <a:br>
              <a:rPr lang="en-US" dirty="0" smtClean="0"/>
            </a:br>
            <a:r>
              <a:rPr lang="en-US" dirty="0" smtClean="0"/>
              <a:t>to manage two</a:t>
            </a:r>
          </a:p>
        </p:txBody>
      </p:sp>
      <p:sp>
        <p:nvSpPr>
          <p:cNvPr id="27" name="Rectangle 26"/>
          <p:cNvSpPr/>
          <p:nvPr/>
        </p:nvSpPr>
        <p:spPr bwMode="auto">
          <a:xfrm>
            <a:off x="2604109" y="2953752"/>
            <a:ext cx="1536817"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Guest Virtual Address</a:t>
            </a:r>
          </a:p>
        </p:txBody>
      </p:sp>
      <p:sp>
        <p:nvSpPr>
          <p:cNvPr id="28" name="Rectangle 27"/>
          <p:cNvSpPr/>
          <p:nvPr/>
        </p:nvSpPr>
        <p:spPr bwMode="auto">
          <a:xfrm>
            <a:off x="2604109" y="4103283"/>
            <a:ext cx="1536817" cy="80805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t>Guest Physical Address</a:t>
            </a:r>
          </a:p>
        </p:txBody>
      </p:sp>
      <p:sp>
        <p:nvSpPr>
          <p:cNvPr id="29" name="Rectangle 28"/>
          <p:cNvSpPr/>
          <p:nvPr/>
        </p:nvSpPr>
        <p:spPr bwMode="auto">
          <a:xfrm>
            <a:off x="2604109" y="5239752"/>
            <a:ext cx="1536817"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System Physical Address</a:t>
            </a:r>
          </a:p>
        </p:txBody>
      </p:sp>
      <p:sp>
        <p:nvSpPr>
          <p:cNvPr id="30" name="TextBox 29"/>
          <p:cNvSpPr txBox="1"/>
          <p:nvPr/>
        </p:nvSpPr>
        <p:spPr>
          <a:xfrm>
            <a:off x="378821" y="3382986"/>
            <a:ext cx="1737360" cy="747897"/>
          </a:xfrm>
          <a:prstGeom prst="rect">
            <a:avLst/>
          </a:prstGeom>
          <a:noFill/>
        </p:spPr>
        <p:txBody>
          <a:bodyPr wrap="square" lIns="0" tIns="0" rIns="0" bIns="0" rtlCol="0">
            <a:spAutoFit/>
          </a:bodyPr>
          <a:lstStyle/>
          <a:p>
            <a:pPr>
              <a:lnSpc>
                <a:spcPct val="90000"/>
              </a:lnSpc>
            </a:pPr>
            <a:r>
              <a:rPr lang="en-US" sz="1800" dirty="0" smtClean="0">
                <a:latin typeface="+mn-lt"/>
              </a:rPr>
              <a:t>Guest OS defines GVA-to-GPA mappings</a:t>
            </a:r>
          </a:p>
        </p:txBody>
      </p:sp>
      <p:sp>
        <p:nvSpPr>
          <p:cNvPr id="31" name="TextBox 30"/>
          <p:cNvSpPr txBox="1"/>
          <p:nvPr/>
        </p:nvSpPr>
        <p:spPr>
          <a:xfrm>
            <a:off x="378821" y="4793775"/>
            <a:ext cx="1737360" cy="747897"/>
          </a:xfrm>
          <a:prstGeom prst="rect">
            <a:avLst/>
          </a:prstGeom>
          <a:noFill/>
        </p:spPr>
        <p:txBody>
          <a:bodyPr wrap="square" lIns="0" tIns="0" rIns="0" bIns="0" rtlCol="0">
            <a:spAutoFit/>
          </a:bodyPr>
          <a:lstStyle/>
          <a:p>
            <a:pPr>
              <a:lnSpc>
                <a:spcPct val="90000"/>
              </a:lnSpc>
            </a:pPr>
            <a:r>
              <a:rPr lang="en-US" sz="1800" dirty="0" smtClean="0">
                <a:latin typeface="+mn-lt"/>
              </a:rPr>
              <a:t>Hypervisor defines GPA-to-SPA mappings</a:t>
            </a:r>
          </a:p>
        </p:txBody>
      </p:sp>
      <p:sp>
        <p:nvSpPr>
          <p:cNvPr id="33" name="Left Brace 32"/>
          <p:cNvSpPr/>
          <p:nvPr/>
        </p:nvSpPr>
        <p:spPr>
          <a:xfrm>
            <a:off x="2194560" y="3252358"/>
            <a:ext cx="209006" cy="1097280"/>
          </a:xfrm>
          <a:prstGeom prst="leftBrace">
            <a:avLst/>
          </a:prstGeom>
          <a:no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a:off x="2194560" y="4623958"/>
            <a:ext cx="209006" cy="1097280"/>
          </a:xfrm>
          <a:prstGeom prst="leftBrace">
            <a:avLst/>
          </a:prstGeom>
          <a:no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rot="5400000">
            <a:off x="3219994" y="3925095"/>
            <a:ext cx="300446" cy="1588"/>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3219994" y="5061564"/>
            <a:ext cx="300446" cy="1588"/>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bwMode="auto">
          <a:xfrm>
            <a:off x="4310741" y="4101442"/>
            <a:ext cx="744585" cy="757646"/>
          </a:xfrm>
          <a:prstGeom prst="rightArrow">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endParaRPr lang="en-US" sz="1600" dirty="0" smtClean="0"/>
          </a:p>
        </p:txBody>
      </p:sp>
      <p:sp>
        <p:nvSpPr>
          <p:cNvPr id="41" name="Rectangle 40"/>
          <p:cNvSpPr/>
          <p:nvPr/>
        </p:nvSpPr>
        <p:spPr bwMode="auto">
          <a:xfrm>
            <a:off x="5049937" y="2953752"/>
            <a:ext cx="1510692"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Guest Virtual Address</a:t>
            </a:r>
          </a:p>
        </p:txBody>
      </p:sp>
      <p:sp>
        <p:nvSpPr>
          <p:cNvPr id="42" name="Rectangle 41"/>
          <p:cNvSpPr/>
          <p:nvPr/>
        </p:nvSpPr>
        <p:spPr bwMode="auto">
          <a:xfrm>
            <a:off x="5076062" y="5239752"/>
            <a:ext cx="1510692"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System Physical Address</a:t>
            </a:r>
          </a:p>
        </p:txBody>
      </p:sp>
      <p:cxnSp>
        <p:nvCxnSpPr>
          <p:cNvPr id="45" name="Straight Arrow Connector 44"/>
          <p:cNvCxnSpPr/>
          <p:nvPr/>
        </p:nvCxnSpPr>
        <p:spPr>
          <a:xfrm rot="5400000">
            <a:off x="5077995" y="4486798"/>
            <a:ext cx="1449977" cy="1588"/>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075457" y="3477115"/>
            <a:ext cx="1737360" cy="1994392"/>
          </a:xfrm>
          <a:prstGeom prst="rect">
            <a:avLst/>
          </a:prstGeom>
          <a:noFill/>
        </p:spPr>
        <p:txBody>
          <a:bodyPr wrap="square" lIns="0" tIns="0" rIns="0" bIns="0" rtlCol="0">
            <a:spAutoFit/>
          </a:bodyPr>
          <a:lstStyle/>
          <a:p>
            <a:pPr>
              <a:lnSpc>
                <a:spcPct val="90000"/>
              </a:lnSpc>
            </a:pPr>
            <a:r>
              <a:rPr lang="en-US" dirty="0" smtClean="0">
                <a:latin typeface="+mn-lt"/>
              </a:rPr>
              <a:t>Shadow page tables combine these mappings because the processor knows how to perform only one level of translation</a:t>
            </a:r>
            <a:endParaRPr lang="en-US" sz="1800" dirty="0" smtClean="0">
              <a:latin typeface="+mn-lt"/>
            </a:endParaRPr>
          </a:p>
        </p:txBody>
      </p:sp>
      <p:sp>
        <p:nvSpPr>
          <p:cNvPr id="47" name="Left Brace 46"/>
          <p:cNvSpPr/>
          <p:nvPr/>
        </p:nvSpPr>
        <p:spPr>
          <a:xfrm flipH="1">
            <a:off x="6710082" y="3252357"/>
            <a:ext cx="255492" cy="2490779"/>
          </a:xfrm>
          <a:prstGeom prst="leftBrace">
            <a:avLst/>
          </a:prstGeom>
          <a:no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Shadow Page Tables</a:t>
            </a:r>
            <a:endParaRPr lang="en-US" dirty="0"/>
          </a:p>
        </p:txBody>
      </p:sp>
      <p:sp>
        <p:nvSpPr>
          <p:cNvPr id="3" name="Content Placeholder 2"/>
          <p:cNvSpPr>
            <a:spLocks noGrp="1"/>
          </p:cNvSpPr>
          <p:nvPr>
            <p:ph type="body" sz="quarter" idx="10"/>
          </p:nvPr>
        </p:nvSpPr>
        <p:spPr>
          <a:xfrm>
            <a:off x="381000" y="1411552"/>
            <a:ext cx="8382000" cy="4604337"/>
          </a:xfrm>
        </p:spPr>
        <p:txBody>
          <a:bodyPr/>
          <a:lstStyle/>
          <a:p>
            <a:r>
              <a:rPr lang="en-US" dirty="0" smtClean="0"/>
              <a:t>Hypervisor maintains a Shadow Page Table</a:t>
            </a:r>
          </a:p>
          <a:p>
            <a:pPr marL="803275" lvl="1" indent="-406400"/>
            <a:r>
              <a:rPr lang="en-US" dirty="0" smtClean="0"/>
              <a:t>Combines two layers of translation into a single page table</a:t>
            </a:r>
          </a:p>
          <a:p>
            <a:pPr marL="803275" lvl="1" indent="-406400"/>
            <a:r>
              <a:rPr lang="en-US" dirty="0" smtClean="0"/>
              <a:t>Demand-filled when Child OS touches a page</a:t>
            </a:r>
          </a:p>
          <a:p>
            <a:pPr marL="803275" lvl="1" indent="-406400"/>
            <a:r>
              <a:rPr lang="en-US" dirty="0" smtClean="0"/>
              <a:t>Flushed any time the Child OS modifies its</a:t>
            </a:r>
            <a:br>
              <a:rPr lang="en-US" dirty="0" smtClean="0"/>
            </a:br>
            <a:r>
              <a:rPr lang="en-US" dirty="0" smtClean="0"/>
              <a:t>page tables</a:t>
            </a:r>
          </a:p>
          <a:p>
            <a:r>
              <a:rPr lang="en-US" dirty="0" smtClean="0"/>
              <a:t>Shadow Page Table overhead:</a:t>
            </a:r>
          </a:p>
          <a:p>
            <a:pPr marL="803275" lvl="1" indent="-406400"/>
            <a:r>
              <a:rPr lang="en-US" dirty="0" smtClean="0"/>
              <a:t>Fills and flushes invoke the hypervisor</a:t>
            </a:r>
          </a:p>
          <a:p>
            <a:pPr marL="803275" lvl="1" indent="-406400"/>
            <a:r>
              <a:rPr lang="en-US" dirty="0" smtClean="0"/>
              <a:t>Can account for up to 10% of total CPU time</a:t>
            </a:r>
          </a:p>
          <a:p>
            <a:pPr marL="803275" lvl="1" indent="-406400"/>
            <a:r>
              <a:rPr lang="en-US" dirty="0" smtClean="0"/>
              <a:t>Typically consumes 10-30 MB of memory per VM</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en-US" sz="4400" dirty="0" smtClean="0"/>
              <a:t>Second Level Address Translation (SLAT)</a:t>
            </a:r>
            <a:endParaRPr lang="en-US" sz="4400" dirty="0"/>
          </a:p>
        </p:txBody>
      </p:sp>
      <p:sp>
        <p:nvSpPr>
          <p:cNvPr id="3" name="Content Placeholder 2"/>
          <p:cNvSpPr>
            <a:spLocks noGrp="1"/>
          </p:cNvSpPr>
          <p:nvPr>
            <p:ph type="body" sz="quarter" idx="10"/>
          </p:nvPr>
        </p:nvSpPr>
        <p:spPr>
          <a:xfrm>
            <a:off x="369425" y="1436009"/>
            <a:ext cx="8382000" cy="4512004"/>
          </a:xfrm>
        </p:spPr>
        <p:txBody>
          <a:bodyPr/>
          <a:lstStyle/>
          <a:p>
            <a:r>
              <a:rPr lang="en-US" sz="2800" dirty="0" smtClean="0"/>
              <a:t>Goes by several names:</a:t>
            </a:r>
          </a:p>
          <a:p>
            <a:pPr marL="803275" lvl="1" indent="-406400"/>
            <a:r>
              <a:rPr lang="en-US" sz="2400" dirty="0" smtClean="0"/>
              <a:t>Intel calls it Extended Page Tables (EPT)</a:t>
            </a:r>
          </a:p>
          <a:p>
            <a:pPr marL="803275" lvl="1" indent="-406400"/>
            <a:r>
              <a:rPr lang="en-US" sz="2400" dirty="0" smtClean="0"/>
              <a:t>AMD calls it Nested Page Tables (NPT) or Rapid Virtualization Indexing (RVI)</a:t>
            </a:r>
          </a:p>
          <a:p>
            <a:r>
              <a:rPr lang="en-US" sz="2800" dirty="0" smtClean="0"/>
              <a:t>Processor provides two levels of translation</a:t>
            </a:r>
          </a:p>
          <a:p>
            <a:pPr marL="803275" lvl="1" indent="-406400"/>
            <a:r>
              <a:rPr lang="en-US" sz="2400" dirty="0" smtClean="0"/>
              <a:t>Walks the guest OS page tables directly</a:t>
            </a:r>
          </a:p>
          <a:p>
            <a:pPr marL="803275" lvl="1" indent="-406400"/>
            <a:r>
              <a:rPr lang="en-US" sz="2400" dirty="0" smtClean="0"/>
              <a:t>No need to maintain Shadow Page Table</a:t>
            </a:r>
          </a:p>
          <a:p>
            <a:pPr marL="803275" lvl="1" indent="-406400"/>
            <a:r>
              <a:rPr lang="en-US" sz="2400" dirty="0" smtClean="0"/>
              <a:t>No hypervisor code for demand-fill or flush operations</a:t>
            </a:r>
          </a:p>
          <a:p>
            <a:r>
              <a:rPr lang="en-US" sz="2800" dirty="0" smtClean="0"/>
              <a:t>Resource savings:</a:t>
            </a:r>
          </a:p>
          <a:p>
            <a:pPr marL="803275" lvl="1" indent="-406400"/>
            <a:r>
              <a:rPr lang="en-US" sz="2400" dirty="0" smtClean="0"/>
              <a:t>Hypervisor CPU time drops to 2%</a:t>
            </a:r>
          </a:p>
          <a:p>
            <a:pPr marL="803275" lvl="1" indent="-406400"/>
            <a:r>
              <a:rPr lang="en-US" sz="2400" dirty="0" smtClean="0"/>
              <a:t>10-30 MB of memory saved per VM</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447799"/>
            <a:ext cx="8382000" cy="5318379"/>
          </a:xfrm>
        </p:spPr>
        <p:txBody>
          <a:bodyPr/>
          <a:lstStyle/>
          <a:p>
            <a:r>
              <a:rPr lang="en-US" dirty="0" smtClean="0"/>
              <a:t>Componentization and Layering</a:t>
            </a:r>
          </a:p>
          <a:p>
            <a:r>
              <a:rPr lang="en-US" dirty="0" smtClean="0"/>
              <a:t>Performance</a:t>
            </a:r>
          </a:p>
          <a:p>
            <a:r>
              <a:rPr lang="en-US" dirty="0" smtClean="0"/>
              <a:t>Power Efficiency</a:t>
            </a:r>
          </a:p>
          <a:p>
            <a:r>
              <a:rPr lang="en-US" dirty="0" smtClean="0"/>
              <a:t>Reliability</a:t>
            </a:r>
          </a:p>
          <a:p>
            <a:r>
              <a:rPr lang="en-US" dirty="0" smtClean="0"/>
              <a:t>Security</a:t>
            </a:r>
          </a:p>
          <a:p>
            <a:r>
              <a:rPr lang="en-US" dirty="0" smtClean="0"/>
              <a:t>Native VHD</a:t>
            </a:r>
          </a:p>
          <a:p>
            <a:r>
              <a:rPr lang="en-US" dirty="0" smtClean="0"/>
              <a:t>Virtualization</a:t>
            </a:r>
          </a:p>
          <a:p>
            <a:r>
              <a:rPr lang="en-US" dirty="0" smtClean="0">
                <a:solidFill>
                  <a:schemeClr val="accent4"/>
                </a:solidFill>
              </a:rPr>
              <a:t>Scalability</a:t>
            </a:r>
          </a:p>
          <a:p>
            <a:endParaRPr lang="en-US" dirty="0" smtClean="0"/>
          </a:p>
          <a:p>
            <a:endParaRPr lang="en-US" dirty="0" smtClean="0"/>
          </a:p>
        </p:txBody>
      </p:sp>
    </p:spTree>
    <p:extLst>
      <p:ext uri="{BB962C8B-B14F-4D97-AF65-F5344CB8AC3E}">
        <p14:creationId xmlns:p14="http://schemas.microsoft.com/office/powerpoint/2010/main" val="26342380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Distributed Timer Execution</a:t>
            </a:r>
            <a:endParaRPr lang="en-US" dirty="0"/>
          </a:p>
        </p:txBody>
      </p:sp>
      <p:sp>
        <p:nvSpPr>
          <p:cNvPr id="3" name="Text Placeholder 2"/>
          <p:cNvSpPr>
            <a:spLocks noGrp="1"/>
          </p:cNvSpPr>
          <p:nvPr>
            <p:ph type="body" sz="quarter" idx="10"/>
          </p:nvPr>
        </p:nvSpPr>
        <p:spPr>
          <a:xfrm>
            <a:off x="381000" y="1066599"/>
            <a:ext cx="8382000" cy="2210862"/>
          </a:xfrm>
        </p:spPr>
        <p:txBody>
          <a:bodyPr/>
          <a:lstStyle/>
          <a:p>
            <a:r>
              <a:rPr lang="en-US" sz="2000" dirty="0" smtClean="0"/>
              <a:t>Before, all timer expiration (deferred procedure calls – DPCs) executed on CPU 0</a:t>
            </a:r>
          </a:p>
          <a:p>
            <a:r>
              <a:rPr lang="en-US" sz="2000" dirty="0" smtClean="0"/>
              <a:t>Relying on one CPU for DPC timer expiration can cause bottleneck on Hyper-V servers with many guests:</a:t>
            </a:r>
          </a:p>
          <a:p>
            <a:pPr lvl="1"/>
            <a:r>
              <a:rPr lang="en-US" sz="1800" dirty="0" smtClean="0"/>
              <a:t>Root timers execute on CPU 0 and the more guests, the more timers</a:t>
            </a:r>
          </a:p>
          <a:p>
            <a:pPr lvl="1"/>
            <a:r>
              <a:rPr lang="en-US" sz="1800" dirty="0" smtClean="0"/>
              <a:t>CPU 0 can also execute guest virtual processors, reducing time it can execute timers</a:t>
            </a:r>
          </a:p>
          <a:p>
            <a:pPr lvl="1"/>
            <a:r>
              <a:rPr lang="en-US" sz="1800" dirty="0" smtClean="0"/>
              <a:t>Worse, overload of CPU 0 could result in DPC timeouts and delayed timers</a:t>
            </a:r>
          </a:p>
        </p:txBody>
      </p:sp>
      <p:sp>
        <p:nvSpPr>
          <p:cNvPr id="4" name="Oval 3"/>
          <p:cNvSpPr/>
          <p:nvPr/>
        </p:nvSpPr>
        <p:spPr bwMode="auto">
          <a:xfrm>
            <a:off x="1861653" y="3652124"/>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CPU 0</a:t>
            </a:r>
          </a:p>
        </p:txBody>
      </p:sp>
      <p:sp>
        <p:nvSpPr>
          <p:cNvPr id="5" name="Oval 4"/>
          <p:cNvSpPr/>
          <p:nvPr/>
        </p:nvSpPr>
        <p:spPr bwMode="auto">
          <a:xfrm>
            <a:off x="3163897" y="3667638"/>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CPU 1</a:t>
            </a:r>
          </a:p>
        </p:txBody>
      </p:sp>
      <p:sp>
        <p:nvSpPr>
          <p:cNvPr id="6" name="Oval 5"/>
          <p:cNvSpPr/>
          <p:nvPr/>
        </p:nvSpPr>
        <p:spPr bwMode="auto">
          <a:xfrm>
            <a:off x="4450628" y="3689540"/>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CPU 2</a:t>
            </a:r>
          </a:p>
        </p:txBody>
      </p:sp>
      <p:sp>
        <p:nvSpPr>
          <p:cNvPr id="7" name="Oval 6"/>
          <p:cNvSpPr/>
          <p:nvPr/>
        </p:nvSpPr>
        <p:spPr bwMode="auto">
          <a:xfrm>
            <a:off x="5698118" y="3721480"/>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CPU 3</a:t>
            </a:r>
          </a:p>
        </p:txBody>
      </p:sp>
      <p:sp>
        <p:nvSpPr>
          <p:cNvPr id="8" name="Isosceles Triangle 7"/>
          <p:cNvSpPr/>
          <p:nvPr/>
        </p:nvSpPr>
        <p:spPr bwMode="auto">
          <a:xfrm>
            <a:off x="2157327" y="4446065"/>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9" name="Isosceles Triangle 8"/>
          <p:cNvSpPr/>
          <p:nvPr/>
        </p:nvSpPr>
        <p:spPr bwMode="auto">
          <a:xfrm>
            <a:off x="2161890" y="4817483"/>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2" name="Isosceles Triangle 11"/>
          <p:cNvSpPr/>
          <p:nvPr/>
        </p:nvSpPr>
        <p:spPr bwMode="auto">
          <a:xfrm>
            <a:off x="2167365" y="5178862"/>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3" name="Isosceles Triangle 12"/>
          <p:cNvSpPr/>
          <p:nvPr/>
        </p:nvSpPr>
        <p:spPr bwMode="auto">
          <a:xfrm>
            <a:off x="2171929" y="5533853"/>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6" name="TextBox 15"/>
          <p:cNvSpPr txBox="1"/>
          <p:nvPr/>
        </p:nvSpPr>
        <p:spPr>
          <a:xfrm>
            <a:off x="1078663" y="4774592"/>
            <a:ext cx="814647" cy="923330"/>
          </a:xfrm>
          <a:prstGeom prst="rect">
            <a:avLst/>
          </a:prstGeom>
          <a:noFill/>
        </p:spPr>
        <p:txBody>
          <a:bodyPr wrap="none" rtlCol="0">
            <a:spAutoFit/>
          </a:bodyPr>
          <a:lstStyle/>
          <a:p>
            <a:r>
              <a:rPr lang="en-US" dirty="0" smtClean="0"/>
              <a:t>Global</a:t>
            </a:r>
          </a:p>
          <a:p>
            <a:r>
              <a:rPr lang="en-US" dirty="0" smtClean="0"/>
              <a:t>Timer </a:t>
            </a:r>
          </a:p>
          <a:p>
            <a:r>
              <a:rPr lang="en-US" dirty="0" smtClean="0"/>
              <a:t>Queue</a:t>
            </a:r>
            <a:endParaRPr lang="en-US" dirty="0"/>
          </a:p>
        </p:txBody>
      </p:sp>
      <p:sp>
        <p:nvSpPr>
          <p:cNvPr id="19" name="Freeform 18"/>
          <p:cNvSpPr/>
          <p:nvPr/>
        </p:nvSpPr>
        <p:spPr>
          <a:xfrm>
            <a:off x="2463952" y="4473442"/>
            <a:ext cx="1149844" cy="1089614"/>
          </a:xfrm>
          <a:custGeom>
            <a:avLst/>
            <a:gdLst>
              <a:gd name="connsiteX0" fmla="*/ 1089614 w 1089614"/>
              <a:gd name="connsiteY0" fmla="*/ 0 h 317575"/>
              <a:gd name="connsiteX1" fmla="*/ 881547 w 1089614"/>
              <a:gd name="connsiteY1" fmla="*/ 273772 h 317575"/>
              <a:gd name="connsiteX2" fmla="*/ 0 w 1089614"/>
              <a:gd name="connsiteY2" fmla="*/ 262821 h 317575"/>
            </a:gdLst>
            <a:ahLst/>
            <a:cxnLst>
              <a:cxn ang="0">
                <a:pos x="connsiteX0" y="connsiteY0"/>
              </a:cxn>
              <a:cxn ang="0">
                <a:pos x="connsiteX1" y="connsiteY1"/>
              </a:cxn>
              <a:cxn ang="0">
                <a:pos x="connsiteX2" y="connsiteY2"/>
              </a:cxn>
            </a:cxnLst>
            <a:rect l="l" t="t" r="r" b="b"/>
            <a:pathLst>
              <a:path w="1089614" h="317575">
                <a:moveTo>
                  <a:pt x="1089614" y="0"/>
                </a:moveTo>
                <a:cubicBezTo>
                  <a:pt x="1076381" y="114984"/>
                  <a:pt x="1063149" y="229969"/>
                  <a:pt x="881547" y="273772"/>
                </a:cubicBezTo>
                <a:cubicBezTo>
                  <a:pt x="699945" y="317575"/>
                  <a:pt x="349972" y="290198"/>
                  <a:pt x="0" y="262821"/>
                </a:cubicBezTo>
              </a:path>
            </a:pathLst>
          </a:custGeom>
          <a:ln>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xmlns:mc="http://schemas.openxmlformats.org/markup-compatibility/2006" xmlns:a14="http://schemas.microsoft.com/office/drawing/2010/main" val="FFFF00" mc:Ignorable=""/>
              </a:solidFill>
            </a:endParaRPr>
          </a:p>
        </p:txBody>
      </p:sp>
      <p:sp>
        <p:nvSpPr>
          <p:cNvPr id="20" name="Freeform 19"/>
          <p:cNvSpPr/>
          <p:nvPr/>
        </p:nvSpPr>
        <p:spPr>
          <a:xfrm>
            <a:off x="2453002" y="4483480"/>
            <a:ext cx="2435662" cy="1490235"/>
          </a:xfrm>
          <a:custGeom>
            <a:avLst/>
            <a:gdLst>
              <a:gd name="connsiteX0" fmla="*/ 1089614 w 1089614"/>
              <a:gd name="connsiteY0" fmla="*/ 0 h 317575"/>
              <a:gd name="connsiteX1" fmla="*/ 881547 w 1089614"/>
              <a:gd name="connsiteY1" fmla="*/ 273772 h 317575"/>
              <a:gd name="connsiteX2" fmla="*/ 0 w 1089614"/>
              <a:gd name="connsiteY2" fmla="*/ 262821 h 317575"/>
            </a:gdLst>
            <a:ahLst/>
            <a:cxnLst>
              <a:cxn ang="0">
                <a:pos x="connsiteX0" y="connsiteY0"/>
              </a:cxn>
              <a:cxn ang="0">
                <a:pos x="connsiteX1" y="connsiteY1"/>
              </a:cxn>
              <a:cxn ang="0">
                <a:pos x="connsiteX2" y="connsiteY2"/>
              </a:cxn>
            </a:cxnLst>
            <a:rect l="l" t="t" r="r" b="b"/>
            <a:pathLst>
              <a:path w="1089614" h="317575">
                <a:moveTo>
                  <a:pt x="1089614" y="0"/>
                </a:moveTo>
                <a:cubicBezTo>
                  <a:pt x="1076381" y="114984"/>
                  <a:pt x="1063149" y="229969"/>
                  <a:pt x="881547" y="273772"/>
                </a:cubicBezTo>
                <a:cubicBezTo>
                  <a:pt x="699945" y="317575"/>
                  <a:pt x="349972" y="290198"/>
                  <a:pt x="0" y="262821"/>
                </a:cubicBezTo>
              </a:path>
            </a:pathLst>
          </a:custGeom>
          <a:ln>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xmlns:mc="http://schemas.openxmlformats.org/markup-compatibility/2006" xmlns:a14="http://schemas.microsoft.com/office/drawing/2010/main" val="FFFF00" mc:Ignorable=""/>
              </a:solidFill>
            </a:endParaRPr>
          </a:p>
        </p:txBody>
      </p:sp>
    </p:spTree>
    <p:extLst>
      <p:ext uri="{BB962C8B-B14F-4D97-AF65-F5344CB8AC3E}">
        <p14:creationId xmlns:p14="http://schemas.microsoft.com/office/powerpoint/2010/main" val="92148112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500"/>
                            </p:stCondLst>
                            <p:childTnLst>
                              <p:par>
                                <p:cTn id="12" presetID="1" presetClass="exit" presetSubtype="0" fill="hold" grpId="1" nodeType="afterEffect">
                                  <p:stCondLst>
                                    <p:cond delay="500"/>
                                  </p:stCondLst>
                                  <p:childTnLst>
                                    <p:set>
                                      <p:cBhvr>
                                        <p:cTn id="13" dur="1" fill="hold">
                                          <p:stCondLst>
                                            <p:cond delay="0"/>
                                          </p:stCondLst>
                                        </p:cTn>
                                        <p:tgtEl>
                                          <p:spTgt spid="19"/>
                                        </p:tgtEl>
                                        <p:attrNameLst>
                                          <p:attrName>style.visibility</p:attrName>
                                        </p:attrNameLst>
                                      </p:cBhvr>
                                      <p:to>
                                        <p:strVal val="hidden"/>
                                      </p:to>
                                    </p:set>
                                  </p:childTnLst>
                                </p:cTn>
                              </p:par>
                            </p:childTnLst>
                          </p:cTn>
                        </p:par>
                        <p:par>
                          <p:cTn id="14" fill="hold">
                            <p:stCondLst>
                              <p:cond delay="1000"/>
                            </p:stCondLst>
                            <p:childTnLst>
                              <p:par>
                                <p:cTn id="15" presetID="22" presetClass="entr" presetSubtype="1" fill="hold" grpId="0" nodeType="after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2500"/>
                            </p:stCondLst>
                            <p:childTnLst>
                              <p:par>
                                <p:cTn id="22" presetID="1" presetClass="exit" presetSubtype="0" fill="hold" grpId="1" nodeType="afterEffect">
                                  <p:stCondLst>
                                    <p:cond delay="500"/>
                                  </p:stCondLst>
                                  <p:childTnLst>
                                    <p:set>
                                      <p:cBhvr>
                                        <p:cTn id="23" dur="1" fill="hold">
                                          <p:stCondLst>
                                            <p:cond delay="0"/>
                                          </p:stCondLst>
                                        </p:cTn>
                                        <p:tgtEl>
                                          <p:spTgt spid="20"/>
                                        </p:tgtEl>
                                        <p:attrNameLst>
                                          <p:attrName>style.visibility</p:attrName>
                                        </p:attrNameLst>
                                      </p:cBhvr>
                                      <p:to>
                                        <p:strVal val="hidden"/>
                                      </p:to>
                                    </p:set>
                                  </p:childTnLst>
                                </p:cTn>
                              </p:par>
                            </p:childTnLst>
                          </p:cTn>
                        </p:par>
                        <p:par>
                          <p:cTn id="24" fill="hold">
                            <p:stCondLst>
                              <p:cond delay="3000"/>
                            </p:stCondLst>
                            <p:childTnLst>
                              <p:par>
                                <p:cTn id="25" presetID="1" presetClass="exit" presetSubtype="0" fill="hold" grpId="1" nodeType="afterEffect">
                                  <p:stCondLst>
                                    <p:cond delay="500"/>
                                  </p:stCondLst>
                                  <p:childTnLst>
                                    <p:set>
                                      <p:cBhvr>
                                        <p:cTn id="26" dur="1" fill="hold">
                                          <p:stCondLst>
                                            <p:cond delay="0"/>
                                          </p:stCondLst>
                                        </p:cTn>
                                        <p:tgtEl>
                                          <p:spTgt spid="13"/>
                                        </p:tgtEl>
                                        <p:attrNameLst>
                                          <p:attrName>style.visibility</p:attrName>
                                        </p:attrNameLst>
                                      </p:cBhvr>
                                      <p:to>
                                        <p:strVal val="hidden"/>
                                      </p:to>
                                    </p:set>
                                  </p:childTnLst>
                                </p:cTn>
                              </p:par>
                            </p:childTnLst>
                          </p:cTn>
                        </p:par>
                        <p:par>
                          <p:cTn id="27" fill="hold">
                            <p:stCondLst>
                              <p:cond delay="3500"/>
                            </p:stCondLst>
                            <p:childTnLst>
                              <p:par>
                                <p:cTn id="28" presetID="1" presetClass="exit" presetSubtype="0" fill="hold" grpId="1" nodeType="afterEffect">
                                  <p:stCondLst>
                                    <p:cond delay="500"/>
                                  </p:stCondLst>
                                  <p:childTnLst>
                                    <p:set>
                                      <p:cBhvr>
                                        <p:cTn id="29" dur="1" fill="hold">
                                          <p:stCondLst>
                                            <p:cond delay="0"/>
                                          </p:stCondLst>
                                        </p:cTn>
                                        <p:tgtEl>
                                          <p:spTgt spid="12"/>
                                        </p:tgtEl>
                                        <p:attrNameLst>
                                          <p:attrName>style.visibility</p:attrName>
                                        </p:attrNameLst>
                                      </p:cBhvr>
                                      <p:to>
                                        <p:strVal val="hidden"/>
                                      </p:to>
                                    </p:set>
                                  </p:childTnLst>
                                </p:cTn>
                              </p:par>
                            </p:childTnLst>
                          </p:cTn>
                        </p:par>
                        <p:par>
                          <p:cTn id="30" fill="hold">
                            <p:stCondLst>
                              <p:cond delay="4000"/>
                            </p:stCondLst>
                            <p:childTnLst>
                              <p:par>
                                <p:cTn id="31" presetID="1" presetClass="exit" presetSubtype="0" fill="hold" grpId="0" nodeType="afterEffect">
                                  <p:stCondLst>
                                    <p:cond delay="500"/>
                                  </p:stCondLst>
                                  <p:childTnLst>
                                    <p:set>
                                      <p:cBhvr>
                                        <p:cTn id="32" dur="1" fill="hold">
                                          <p:stCondLst>
                                            <p:cond delay="0"/>
                                          </p:stCondLst>
                                        </p:cTn>
                                        <p:tgtEl>
                                          <p:spTgt spid="9"/>
                                        </p:tgtEl>
                                        <p:attrNameLst>
                                          <p:attrName>style.visibility</p:attrName>
                                        </p:attrNameLst>
                                      </p:cBhvr>
                                      <p:to>
                                        <p:strVal val="hidden"/>
                                      </p:to>
                                    </p:set>
                                  </p:childTnLst>
                                </p:cTn>
                              </p:par>
                            </p:childTnLst>
                          </p:cTn>
                        </p:par>
                        <p:par>
                          <p:cTn id="33" fill="hold">
                            <p:stCondLst>
                              <p:cond delay="4500"/>
                            </p:stCondLst>
                            <p:childTnLst>
                              <p:par>
                                <p:cTn id="34" presetID="1" presetClass="exit" presetSubtype="0" fill="hold" grpId="0" nodeType="afterEffect">
                                  <p:stCondLst>
                                    <p:cond delay="500"/>
                                  </p:stCondLst>
                                  <p:childTnLst>
                                    <p:set>
                                      <p:cBhvr>
                                        <p:cTn id="3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2" grpId="1" animBg="1"/>
      <p:bldP spid="13" grpId="0" animBg="1"/>
      <p:bldP spid="13" grpId="1" animBg="1"/>
      <p:bldP spid="19" grpId="0" animBg="1"/>
      <p:bldP spid="19" grpId="1" animBg="1"/>
      <p:bldP spid="20" grpId="0" animBg="1"/>
      <p:bldP spid="2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4724400" y="4114800"/>
            <a:ext cx="7620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5" name="Rectangle 24"/>
          <p:cNvSpPr/>
          <p:nvPr/>
        </p:nvSpPr>
        <p:spPr bwMode="auto">
          <a:xfrm>
            <a:off x="4741985" y="4343400"/>
            <a:ext cx="744415" cy="6096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60" name="Rectangle 59"/>
          <p:cNvSpPr/>
          <p:nvPr/>
        </p:nvSpPr>
        <p:spPr bwMode="auto">
          <a:xfrm>
            <a:off x="3048000" y="4572000"/>
            <a:ext cx="1600200"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62" name="Rectangle 61"/>
          <p:cNvSpPr/>
          <p:nvPr/>
        </p:nvSpPr>
        <p:spPr bwMode="auto">
          <a:xfrm>
            <a:off x="3048000" y="5029200"/>
            <a:ext cx="3276600"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63" name="Rectangle 62"/>
          <p:cNvSpPr/>
          <p:nvPr/>
        </p:nvSpPr>
        <p:spPr bwMode="auto">
          <a:xfrm>
            <a:off x="5562600" y="4572000"/>
            <a:ext cx="1600200"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64" name="Rectangle 63"/>
          <p:cNvSpPr/>
          <p:nvPr/>
        </p:nvSpPr>
        <p:spPr bwMode="auto">
          <a:xfrm>
            <a:off x="6400800" y="5029200"/>
            <a:ext cx="762000"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 name="Title 1"/>
          <p:cNvSpPr>
            <a:spLocks noGrp="1"/>
          </p:cNvSpPr>
          <p:nvPr>
            <p:ph type="title"/>
          </p:nvPr>
        </p:nvSpPr>
        <p:spPr/>
        <p:txBody>
          <a:bodyPr/>
          <a:lstStyle/>
          <a:p>
            <a:r>
              <a:rPr lang="en-US" smtClean="0"/>
              <a:t>MinWin Layering</a:t>
            </a:r>
            <a:endParaRPr lang="en-US" dirty="0"/>
          </a:p>
        </p:txBody>
      </p:sp>
      <p:sp>
        <p:nvSpPr>
          <p:cNvPr id="4" name="Rectangle 3"/>
          <p:cNvSpPr/>
          <p:nvPr/>
        </p:nvSpPr>
        <p:spPr bwMode="auto">
          <a:xfrm>
            <a:off x="3048000" y="1371600"/>
            <a:ext cx="726831"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5" name="Rectangle 4"/>
          <p:cNvSpPr/>
          <p:nvPr/>
        </p:nvSpPr>
        <p:spPr bwMode="auto">
          <a:xfrm>
            <a:off x="3886200" y="13716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7" name="Rectangle 6"/>
          <p:cNvSpPr/>
          <p:nvPr/>
        </p:nvSpPr>
        <p:spPr bwMode="auto">
          <a:xfrm>
            <a:off x="3886200" y="22860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8" name="Rectangle 7"/>
          <p:cNvSpPr/>
          <p:nvPr/>
        </p:nvSpPr>
        <p:spPr bwMode="auto">
          <a:xfrm>
            <a:off x="4724400" y="13716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0" name="Rectangle 9"/>
          <p:cNvSpPr/>
          <p:nvPr/>
        </p:nvSpPr>
        <p:spPr bwMode="auto">
          <a:xfrm>
            <a:off x="3886200" y="1828800"/>
            <a:ext cx="1567962" cy="36927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1" name="Rectangle 10"/>
          <p:cNvSpPr/>
          <p:nvPr/>
        </p:nvSpPr>
        <p:spPr bwMode="auto">
          <a:xfrm>
            <a:off x="4724400" y="2286000"/>
            <a:ext cx="744415"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3" name="Rectangle 12"/>
          <p:cNvSpPr/>
          <p:nvPr/>
        </p:nvSpPr>
        <p:spPr bwMode="auto">
          <a:xfrm>
            <a:off x="5562600" y="18288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4" name="Rectangle 13"/>
          <p:cNvSpPr/>
          <p:nvPr/>
        </p:nvSpPr>
        <p:spPr bwMode="auto">
          <a:xfrm>
            <a:off x="5562600" y="1371600"/>
            <a:ext cx="1600200"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5" name="Rectangle 14"/>
          <p:cNvSpPr/>
          <p:nvPr/>
        </p:nvSpPr>
        <p:spPr bwMode="auto">
          <a:xfrm>
            <a:off x="6400801" y="1828800"/>
            <a:ext cx="7620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6" name="Rectangle 15"/>
          <p:cNvSpPr/>
          <p:nvPr/>
        </p:nvSpPr>
        <p:spPr bwMode="auto">
          <a:xfrm>
            <a:off x="3048000" y="22860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7" name="Rectangle 16"/>
          <p:cNvSpPr/>
          <p:nvPr/>
        </p:nvSpPr>
        <p:spPr bwMode="auto">
          <a:xfrm>
            <a:off x="5562600" y="22860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9" name="Rectangle 18"/>
          <p:cNvSpPr/>
          <p:nvPr/>
        </p:nvSpPr>
        <p:spPr bwMode="auto">
          <a:xfrm>
            <a:off x="3048000" y="3200400"/>
            <a:ext cx="726831"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0" name="Rectangle 19"/>
          <p:cNvSpPr/>
          <p:nvPr/>
        </p:nvSpPr>
        <p:spPr bwMode="auto">
          <a:xfrm>
            <a:off x="3886200" y="32004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1" name="Rectangle 20"/>
          <p:cNvSpPr/>
          <p:nvPr/>
        </p:nvSpPr>
        <p:spPr bwMode="auto">
          <a:xfrm>
            <a:off x="3886200" y="36576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2" name="Rectangle 21"/>
          <p:cNvSpPr/>
          <p:nvPr/>
        </p:nvSpPr>
        <p:spPr bwMode="auto">
          <a:xfrm>
            <a:off x="3886200" y="41148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3" name="Rectangle 22"/>
          <p:cNvSpPr/>
          <p:nvPr/>
        </p:nvSpPr>
        <p:spPr bwMode="auto">
          <a:xfrm>
            <a:off x="4724400" y="32004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4" name="Rectangle 23"/>
          <p:cNvSpPr/>
          <p:nvPr/>
        </p:nvSpPr>
        <p:spPr bwMode="auto">
          <a:xfrm>
            <a:off x="4724400" y="3657600"/>
            <a:ext cx="729762" cy="36927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6" name="Rectangle 25"/>
          <p:cNvSpPr/>
          <p:nvPr/>
        </p:nvSpPr>
        <p:spPr bwMode="auto">
          <a:xfrm>
            <a:off x="5562600" y="36576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7" name="Rectangle 26"/>
          <p:cNvSpPr/>
          <p:nvPr/>
        </p:nvSpPr>
        <p:spPr bwMode="auto">
          <a:xfrm>
            <a:off x="5562600" y="2743201"/>
            <a:ext cx="729762"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8" name="Rectangle 27"/>
          <p:cNvSpPr/>
          <p:nvPr/>
        </p:nvSpPr>
        <p:spPr bwMode="auto">
          <a:xfrm>
            <a:off x="6400801" y="3657600"/>
            <a:ext cx="762000" cy="838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9" name="Rectangle 28"/>
          <p:cNvSpPr/>
          <p:nvPr/>
        </p:nvSpPr>
        <p:spPr bwMode="auto">
          <a:xfrm>
            <a:off x="3048000" y="41148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0" name="Rectangle 29"/>
          <p:cNvSpPr/>
          <p:nvPr/>
        </p:nvSpPr>
        <p:spPr bwMode="auto">
          <a:xfrm>
            <a:off x="5562600" y="41148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1" name="Rectangle 30"/>
          <p:cNvSpPr/>
          <p:nvPr/>
        </p:nvSpPr>
        <p:spPr bwMode="auto">
          <a:xfrm>
            <a:off x="6400800" y="32004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2" name="Rectangle 31"/>
          <p:cNvSpPr/>
          <p:nvPr/>
        </p:nvSpPr>
        <p:spPr bwMode="auto">
          <a:xfrm>
            <a:off x="3048000" y="2743200"/>
            <a:ext cx="1524000"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3" name="Rectangle 32"/>
          <p:cNvSpPr/>
          <p:nvPr/>
        </p:nvSpPr>
        <p:spPr bwMode="auto">
          <a:xfrm>
            <a:off x="6400800" y="2743200"/>
            <a:ext cx="729762" cy="3780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4" name="Rectangle 33"/>
          <p:cNvSpPr/>
          <p:nvPr/>
        </p:nvSpPr>
        <p:spPr bwMode="auto">
          <a:xfrm>
            <a:off x="3048000" y="4572000"/>
            <a:ext cx="1600200" cy="37806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5" name="Rectangle 34"/>
          <p:cNvSpPr/>
          <p:nvPr/>
        </p:nvSpPr>
        <p:spPr bwMode="auto">
          <a:xfrm>
            <a:off x="5562600" y="4572000"/>
            <a:ext cx="1600200" cy="37806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6" name="Rectangle 35"/>
          <p:cNvSpPr/>
          <p:nvPr/>
        </p:nvSpPr>
        <p:spPr bwMode="auto">
          <a:xfrm>
            <a:off x="3048000" y="5029200"/>
            <a:ext cx="3276600" cy="37806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37" name="Rectangle 36"/>
          <p:cNvSpPr/>
          <p:nvPr/>
        </p:nvSpPr>
        <p:spPr bwMode="auto">
          <a:xfrm>
            <a:off x="6400800" y="5029200"/>
            <a:ext cx="762000" cy="37806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46" name="Rectangle 45"/>
          <p:cNvSpPr/>
          <p:nvPr/>
        </p:nvSpPr>
        <p:spPr bwMode="auto">
          <a:xfrm>
            <a:off x="3048000" y="4343400"/>
            <a:ext cx="729762" cy="14946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47" name="Rectangle 46"/>
          <p:cNvSpPr/>
          <p:nvPr/>
        </p:nvSpPr>
        <p:spPr bwMode="auto">
          <a:xfrm>
            <a:off x="3886200" y="4343400"/>
            <a:ext cx="729762" cy="14946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48" name="Rectangle 47"/>
          <p:cNvSpPr/>
          <p:nvPr/>
        </p:nvSpPr>
        <p:spPr bwMode="auto">
          <a:xfrm>
            <a:off x="5562600" y="4343400"/>
            <a:ext cx="729762" cy="14946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50" name="Rectangle 49"/>
          <p:cNvSpPr/>
          <p:nvPr/>
        </p:nvSpPr>
        <p:spPr bwMode="auto">
          <a:xfrm>
            <a:off x="6400800" y="4343400"/>
            <a:ext cx="762000" cy="14946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53" name="TextBox 52"/>
          <p:cNvSpPr txBox="1"/>
          <p:nvPr/>
        </p:nvSpPr>
        <p:spPr>
          <a:xfrm>
            <a:off x="1143000" y="1676400"/>
            <a:ext cx="1436804" cy="1384995"/>
          </a:xfrm>
          <a:prstGeom prst="rect">
            <a:avLst/>
          </a:prstGeom>
          <a:noFill/>
        </p:spPr>
        <p:txBody>
          <a:bodyPr wrap="none" rtlCol="0">
            <a:spAutoFit/>
          </a:bodyPr>
          <a:lstStyle/>
          <a:p>
            <a:r>
              <a:rPr lang="en-US" sz="1400" dirty="0" smtClean="0"/>
              <a:t>Shell,</a:t>
            </a:r>
          </a:p>
          <a:p>
            <a:r>
              <a:rPr lang="en-US" sz="1400" dirty="0" smtClean="0"/>
              <a:t>Graphics,</a:t>
            </a:r>
          </a:p>
          <a:p>
            <a:r>
              <a:rPr lang="en-US" sz="1400" dirty="0" smtClean="0"/>
              <a:t>Multimedia,</a:t>
            </a:r>
          </a:p>
          <a:p>
            <a:r>
              <a:rPr lang="en-US" sz="1400" dirty="0" smtClean="0"/>
              <a:t>Layered Services,</a:t>
            </a:r>
          </a:p>
          <a:p>
            <a:r>
              <a:rPr lang="en-US" sz="1400" dirty="0" smtClean="0"/>
              <a:t>Applets, </a:t>
            </a:r>
          </a:p>
          <a:p>
            <a:r>
              <a:rPr lang="en-US" sz="1400" dirty="0" smtClean="0"/>
              <a:t>Etc.</a:t>
            </a:r>
          </a:p>
        </p:txBody>
      </p:sp>
      <p:sp>
        <p:nvSpPr>
          <p:cNvPr id="54" name="TextBox 53"/>
          <p:cNvSpPr txBox="1"/>
          <p:nvPr/>
        </p:nvSpPr>
        <p:spPr>
          <a:xfrm>
            <a:off x="1219200" y="4038600"/>
            <a:ext cx="1719894" cy="1384995"/>
          </a:xfrm>
          <a:prstGeom prst="rect">
            <a:avLst/>
          </a:prstGeom>
          <a:noFill/>
        </p:spPr>
        <p:txBody>
          <a:bodyPr wrap="none" rtlCol="0">
            <a:spAutoFit/>
          </a:bodyPr>
          <a:lstStyle/>
          <a:p>
            <a:r>
              <a:rPr lang="en-US" sz="1400" dirty="0" smtClean="0"/>
              <a:t>Kernel, </a:t>
            </a:r>
          </a:p>
          <a:p>
            <a:r>
              <a:rPr lang="en-US" sz="1400" dirty="0" smtClean="0"/>
              <a:t>HAL,</a:t>
            </a:r>
          </a:p>
          <a:p>
            <a:r>
              <a:rPr lang="en-US" sz="1400" dirty="0" smtClean="0"/>
              <a:t>TCP/IP,</a:t>
            </a:r>
          </a:p>
          <a:p>
            <a:r>
              <a:rPr lang="en-US" sz="1400" dirty="0" smtClean="0"/>
              <a:t>File Systems,</a:t>
            </a:r>
          </a:p>
          <a:p>
            <a:r>
              <a:rPr lang="en-US" sz="1400" dirty="0" smtClean="0"/>
              <a:t>Drivers,</a:t>
            </a:r>
          </a:p>
          <a:p>
            <a:r>
              <a:rPr lang="en-US" sz="1400" dirty="0" smtClean="0"/>
              <a:t>Core System Services</a:t>
            </a:r>
          </a:p>
        </p:txBody>
      </p:sp>
      <p:sp>
        <p:nvSpPr>
          <p:cNvPr id="57" name="TextBox 56"/>
          <p:cNvSpPr txBox="1"/>
          <p:nvPr/>
        </p:nvSpPr>
        <p:spPr>
          <a:xfrm>
            <a:off x="152400" y="4495800"/>
            <a:ext cx="936475" cy="369332"/>
          </a:xfrm>
          <a:prstGeom prst="rect">
            <a:avLst/>
          </a:prstGeom>
          <a:noFill/>
        </p:spPr>
        <p:txBody>
          <a:bodyPr wrap="none" rtlCol="0">
            <a:spAutoFit/>
          </a:bodyPr>
          <a:lstStyle/>
          <a:p>
            <a:r>
              <a:rPr lang="en-US" dirty="0" err="1" smtClean="0"/>
              <a:t>MinWin</a:t>
            </a:r>
            <a:endParaRPr lang="en-US" dirty="0"/>
          </a:p>
        </p:txBody>
      </p:sp>
      <p:sp>
        <p:nvSpPr>
          <p:cNvPr id="58" name="Left Brace 57"/>
          <p:cNvSpPr/>
          <p:nvPr/>
        </p:nvSpPr>
        <p:spPr>
          <a:xfrm>
            <a:off x="1066800" y="4114800"/>
            <a:ext cx="228600" cy="1219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p:nvPr/>
        </p:nvCxnSpPr>
        <p:spPr>
          <a:xfrm>
            <a:off x="2819400" y="4341812"/>
            <a:ext cx="4648200" cy="1588"/>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3605039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1000"/>
                                        <p:tgtEl>
                                          <p:spTgt spid="5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35" grpId="0" animBg="1"/>
      <p:bldP spid="36" grpId="0" animBg="1"/>
      <p:bldP spid="37" grpId="0" animBg="1"/>
      <p:bldP spid="46" grpId="0" animBg="1"/>
      <p:bldP spid="47" grpId="0" animBg="1"/>
      <p:bldP spid="48" grpId="0" animBg="1"/>
      <p:bldP spid="50" grpId="0" animBg="1"/>
      <p:bldP spid="57" grpId="0"/>
      <p:bldP spid="5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Distributed Timer Execution (Cont)</a:t>
            </a:r>
            <a:endParaRPr lang="en-US" dirty="0"/>
          </a:p>
        </p:txBody>
      </p:sp>
      <p:sp>
        <p:nvSpPr>
          <p:cNvPr id="3" name="Text Placeholder 2"/>
          <p:cNvSpPr>
            <a:spLocks noGrp="1"/>
          </p:cNvSpPr>
          <p:nvPr>
            <p:ph type="body" sz="quarter" idx="10"/>
          </p:nvPr>
        </p:nvSpPr>
        <p:spPr>
          <a:xfrm>
            <a:off x="375558" y="1143000"/>
            <a:ext cx="8382000" cy="3176254"/>
          </a:xfrm>
        </p:spPr>
        <p:txBody>
          <a:bodyPr/>
          <a:lstStyle/>
          <a:p>
            <a:r>
              <a:rPr lang="en-US" sz="2400" dirty="0" smtClean="0"/>
              <a:t>Now, timers execute on the processor on which they are inserted</a:t>
            </a:r>
          </a:p>
          <a:p>
            <a:r>
              <a:rPr lang="en-US" sz="2400" dirty="0"/>
              <a:t>Major scalability benefit</a:t>
            </a:r>
          </a:p>
          <a:p>
            <a:pPr lvl="1"/>
            <a:r>
              <a:rPr lang="en-US" sz="2000" dirty="0" smtClean="0"/>
              <a:t>Spreads timer DPC load across CPUs</a:t>
            </a:r>
          </a:p>
          <a:p>
            <a:pPr lvl="1"/>
            <a:r>
              <a:rPr lang="en-US" sz="2000" dirty="0" smtClean="0"/>
              <a:t>No global timer lock</a:t>
            </a:r>
          </a:p>
          <a:p>
            <a:pPr lvl="1"/>
            <a:r>
              <a:rPr lang="en-US" sz="2000" dirty="0" smtClean="0"/>
              <a:t>Note: timers on parked cores migrate on next </a:t>
            </a:r>
            <a:r>
              <a:rPr lang="en-US" sz="2000" smtClean="0"/>
              <a:t>expiration and old </a:t>
            </a:r>
            <a:r>
              <a:rPr lang="en-US" sz="2000" dirty="0" smtClean="0"/>
              <a:t>behavior on client</a:t>
            </a:r>
          </a:p>
          <a:p>
            <a:pPr lvl="1"/>
            <a:endParaRPr lang="en-US" sz="2000" dirty="0" smtClean="0"/>
          </a:p>
          <a:p>
            <a:endParaRPr lang="en-US" sz="2800" dirty="0"/>
          </a:p>
        </p:txBody>
      </p:sp>
      <p:sp>
        <p:nvSpPr>
          <p:cNvPr id="4" name="Oval 3"/>
          <p:cNvSpPr/>
          <p:nvPr/>
        </p:nvSpPr>
        <p:spPr bwMode="auto">
          <a:xfrm>
            <a:off x="2338018" y="4027189"/>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CPU 0</a:t>
            </a:r>
          </a:p>
        </p:txBody>
      </p:sp>
      <p:sp>
        <p:nvSpPr>
          <p:cNvPr id="5" name="Oval 4"/>
          <p:cNvSpPr/>
          <p:nvPr/>
        </p:nvSpPr>
        <p:spPr bwMode="auto">
          <a:xfrm>
            <a:off x="3640262" y="4042703"/>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CPU 1</a:t>
            </a:r>
          </a:p>
        </p:txBody>
      </p:sp>
      <p:sp>
        <p:nvSpPr>
          <p:cNvPr id="7" name="Oval 6"/>
          <p:cNvSpPr/>
          <p:nvPr/>
        </p:nvSpPr>
        <p:spPr bwMode="auto">
          <a:xfrm>
            <a:off x="4926993" y="4064605"/>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CPU 2</a:t>
            </a:r>
          </a:p>
        </p:txBody>
      </p:sp>
      <p:sp>
        <p:nvSpPr>
          <p:cNvPr id="8" name="Oval 7"/>
          <p:cNvSpPr/>
          <p:nvPr/>
        </p:nvSpPr>
        <p:spPr bwMode="auto">
          <a:xfrm>
            <a:off x="6174483" y="4096545"/>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rPr>
              <a:t>CPU 3</a:t>
            </a:r>
          </a:p>
        </p:txBody>
      </p:sp>
      <p:sp>
        <p:nvSpPr>
          <p:cNvPr id="9" name="Isosceles Triangle 8"/>
          <p:cNvSpPr/>
          <p:nvPr/>
        </p:nvSpPr>
        <p:spPr bwMode="auto">
          <a:xfrm>
            <a:off x="2633692" y="4821130"/>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0" name="Isosceles Triangle 9"/>
          <p:cNvSpPr/>
          <p:nvPr/>
        </p:nvSpPr>
        <p:spPr bwMode="auto">
          <a:xfrm>
            <a:off x="2638255" y="5192548"/>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4" name="Isosceles Triangle 13"/>
          <p:cNvSpPr/>
          <p:nvPr/>
        </p:nvSpPr>
        <p:spPr bwMode="auto">
          <a:xfrm>
            <a:off x="3903083" y="4842119"/>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5" name="Isosceles Triangle 14"/>
          <p:cNvSpPr/>
          <p:nvPr/>
        </p:nvSpPr>
        <p:spPr bwMode="auto">
          <a:xfrm>
            <a:off x="3907646" y="5213537"/>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6" name="Isosceles Triangle 15"/>
          <p:cNvSpPr/>
          <p:nvPr/>
        </p:nvSpPr>
        <p:spPr bwMode="auto">
          <a:xfrm>
            <a:off x="5178863" y="4874971"/>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7" name="Isosceles Triangle 16"/>
          <p:cNvSpPr/>
          <p:nvPr/>
        </p:nvSpPr>
        <p:spPr bwMode="auto">
          <a:xfrm>
            <a:off x="3918598" y="5585867"/>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8" name="Isosceles Triangle 17"/>
          <p:cNvSpPr/>
          <p:nvPr/>
        </p:nvSpPr>
        <p:spPr bwMode="auto">
          <a:xfrm>
            <a:off x="6487495" y="4885923"/>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19" name="Isosceles Triangle 18"/>
          <p:cNvSpPr/>
          <p:nvPr/>
        </p:nvSpPr>
        <p:spPr bwMode="auto">
          <a:xfrm>
            <a:off x="6492058" y="5257341"/>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ndParaRPr>
          </a:p>
        </p:txBody>
      </p:sp>
      <p:sp>
        <p:nvSpPr>
          <p:cNvPr id="20" name="TextBox 19"/>
          <p:cNvSpPr txBox="1"/>
          <p:nvPr/>
        </p:nvSpPr>
        <p:spPr>
          <a:xfrm>
            <a:off x="1352436" y="5012770"/>
            <a:ext cx="954300" cy="923330"/>
          </a:xfrm>
          <a:prstGeom prst="rect">
            <a:avLst/>
          </a:prstGeom>
          <a:noFill/>
        </p:spPr>
        <p:txBody>
          <a:bodyPr wrap="none" rtlCol="0">
            <a:spAutoFit/>
          </a:bodyPr>
          <a:lstStyle/>
          <a:p>
            <a:r>
              <a:rPr lang="en-US" dirty="0" smtClean="0"/>
              <a:t>Per-CPU</a:t>
            </a:r>
          </a:p>
          <a:p>
            <a:r>
              <a:rPr lang="en-US" dirty="0" smtClean="0"/>
              <a:t>Timer </a:t>
            </a:r>
          </a:p>
          <a:p>
            <a:r>
              <a:rPr lang="en-US" dirty="0" smtClean="0"/>
              <a:t>Queues</a:t>
            </a:r>
            <a:endParaRPr lang="en-US" dirty="0"/>
          </a:p>
        </p:txBody>
      </p:sp>
      <p:sp>
        <p:nvSpPr>
          <p:cNvPr id="22" name="Freeform 21"/>
          <p:cNvSpPr/>
          <p:nvPr/>
        </p:nvSpPr>
        <p:spPr>
          <a:xfrm>
            <a:off x="3561780" y="4706146"/>
            <a:ext cx="380543" cy="1116992"/>
          </a:xfrm>
          <a:custGeom>
            <a:avLst/>
            <a:gdLst>
              <a:gd name="connsiteX0" fmla="*/ 167001 w 380543"/>
              <a:gd name="connsiteY0" fmla="*/ 0 h 1084139"/>
              <a:gd name="connsiteX1" fmla="*/ 35590 w 380543"/>
              <a:gd name="connsiteY1" fmla="*/ 728234 h 1084139"/>
              <a:gd name="connsiteX2" fmla="*/ 380543 w 380543"/>
              <a:gd name="connsiteY2" fmla="*/ 1084139 h 1084139"/>
            </a:gdLst>
            <a:ahLst/>
            <a:cxnLst>
              <a:cxn ang="0">
                <a:pos x="connsiteX0" y="connsiteY0"/>
              </a:cxn>
              <a:cxn ang="0">
                <a:pos x="connsiteX1" y="connsiteY1"/>
              </a:cxn>
              <a:cxn ang="0">
                <a:pos x="connsiteX2" y="connsiteY2"/>
              </a:cxn>
            </a:cxnLst>
            <a:rect l="l" t="t" r="r" b="b"/>
            <a:pathLst>
              <a:path w="380543" h="1084139">
                <a:moveTo>
                  <a:pt x="167001" y="0"/>
                </a:moveTo>
                <a:cubicBezTo>
                  <a:pt x="83500" y="273772"/>
                  <a:pt x="0" y="547544"/>
                  <a:pt x="35590" y="728234"/>
                </a:cubicBezTo>
                <a:cubicBezTo>
                  <a:pt x="71180" y="908924"/>
                  <a:pt x="225861" y="996531"/>
                  <a:pt x="380543" y="1084139"/>
                </a:cubicBezTo>
              </a:path>
            </a:pathLst>
          </a:custGeom>
          <a:ln>
            <a:solidFill>
              <a:srgbClr xmlns:mc="http://schemas.openxmlformats.org/markup-compatibility/2006" xmlns:a14="http://schemas.microsoft.com/office/drawing/2010/main" val="FFFF00" mc:Ignorable=""/>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xmlns:mc="http://schemas.openxmlformats.org/markup-compatibility/2006" xmlns:a14="http://schemas.microsoft.com/office/drawing/2010/main" val="FFFF00" mc:Ignorable=""/>
              </a:solidFill>
            </a:endParaRPr>
          </a:p>
        </p:txBody>
      </p:sp>
      <p:sp>
        <p:nvSpPr>
          <p:cNvPr id="23" name="Freeform 22"/>
          <p:cNvSpPr/>
          <p:nvPr/>
        </p:nvSpPr>
        <p:spPr>
          <a:xfrm>
            <a:off x="4982659" y="4721660"/>
            <a:ext cx="261908" cy="389668"/>
          </a:xfrm>
          <a:custGeom>
            <a:avLst/>
            <a:gdLst>
              <a:gd name="connsiteX0" fmla="*/ 167001 w 380543"/>
              <a:gd name="connsiteY0" fmla="*/ 0 h 1084139"/>
              <a:gd name="connsiteX1" fmla="*/ 35590 w 380543"/>
              <a:gd name="connsiteY1" fmla="*/ 728234 h 1084139"/>
              <a:gd name="connsiteX2" fmla="*/ 380543 w 380543"/>
              <a:gd name="connsiteY2" fmla="*/ 1084139 h 1084139"/>
            </a:gdLst>
            <a:ahLst/>
            <a:cxnLst>
              <a:cxn ang="0">
                <a:pos x="connsiteX0" y="connsiteY0"/>
              </a:cxn>
              <a:cxn ang="0">
                <a:pos x="connsiteX1" y="connsiteY1"/>
              </a:cxn>
              <a:cxn ang="0">
                <a:pos x="connsiteX2" y="connsiteY2"/>
              </a:cxn>
            </a:cxnLst>
            <a:rect l="l" t="t" r="r" b="b"/>
            <a:pathLst>
              <a:path w="380543" h="1084139">
                <a:moveTo>
                  <a:pt x="167001" y="0"/>
                </a:moveTo>
                <a:cubicBezTo>
                  <a:pt x="83500" y="273772"/>
                  <a:pt x="0" y="547544"/>
                  <a:pt x="35590" y="728234"/>
                </a:cubicBezTo>
                <a:cubicBezTo>
                  <a:pt x="71180" y="908924"/>
                  <a:pt x="225861" y="996531"/>
                  <a:pt x="380543" y="1084139"/>
                </a:cubicBezTo>
              </a:path>
            </a:pathLst>
          </a:custGeom>
          <a:ln>
            <a:solidFill>
              <a:srgbClr xmlns:mc="http://schemas.openxmlformats.org/markup-compatibility/2006" xmlns:a14="http://schemas.microsoft.com/office/drawing/2010/main" val="FFFF00" mc:Ignorable=""/>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xmlns:mc="http://schemas.openxmlformats.org/markup-compatibility/2006" xmlns:a14="http://schemas.microsoft.com/office/drawing/2010/main" val="FFFF00" mc:Ignorable=""/>
              </a:solidFill>
            </a:endParaRPr>
          </a:p>
        </p:txBody>
      </p:sp>
    </p:spTree>
    <p:extLst>
      <p:ext uri="{BB962C8B-B14F-4D97-AF65-F5344CB8AC3E}">
        <p14:creationId xmlns:p14="http://schemas.microsoft.com/office/powerpoint/2010/main" val="238832192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6" grpId="0" animBg="1"/>
      <p:bldP spid="17" grpId="0" animBg="1"/>
      <p:bldP spid="22" grpId="0" animBg="1"/>
      <p:bldP spid="22" grpId="1" animBg="1"/>
      <p:bldP spid="23" grpId="0" animBg="1"/>
      <p:bldP spid="2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381000" y="230188"/>
            <a:ext cx="8382000" cy="646961"/>
          </a:xfrm>
          <a:noFill/>
        </p:spPr>
        <p:txBody>
          <a:bodyPr lIns="92063" tIns="46032" rIns="92063" bIns="46032"/>
          <a:lstStyle/>
          <a:p>
            <a:r>
              <a:rPr lang="en-US" dirty="0"/>
              <a:t>Simultaneous Multithreading</a:t>
            </a:r>
            <a:endParaRPr lang="en-US" dirty="0" smtClean="0"/>
          </a:p>
        </p:txBody>
      </p:sp>
      <p:sp>
        <p:nvSpPr>
          <p:cNvPr id="29700" name="Rectangle 4"/>
          <p:cNvSpPr>
            <a:spLocks noGrp="1" noChangeArrowheads="1"/>
          </p:cNvSpPr>
          <p:nvPr>
            <p:ph type="body" sz="quarter" idx="10"/>
          </p:nvPr>
        </p:nvSpPr>
        <p:spPr>
          <a:xfrm>
            <a:off x="381000" y="1447799"/>
            <a:ext cx="8382000" cy="5316830"/>
          </a:xfrm>
          <a:noFill/>
        </p:spPr>
        <p:txBody>
          <a:bodyPr lIns="91429" tIns="45715" rIns="91429" bIns="45715"/>
          <a:lstStyle/>
          <a:p>
            <a:pPr>
              <a:spcBef>
                <a:spcPts val="0"/>
              </a:spcBef>
              <a:spcAft>
                <a:spcPts val="600"/>
              </a:spcAft>
            </a:pPr>
            <a:r>
              <a:rPr lang="en-US" sz="2400" dirty="0" smtClean="0"/>
              <a:t>Simultaneous Multithreading (SMT or </a:t>
            </a:r>
            <a:r>
              <a:rPr lang="en-US" sz="2400" dirty="0" err="1" smtClean="0"/>
              <a:t>Hyperthreading</a:t>
            </a:r>
            <a:r>
              <a:rPr lang="en-US" sz="2400" dirty="0" smtClean="0"/>
              <a:t>):</a:t>
            </a:r>
          </a:p>
          <a:p>
            <a:pPr lvl="1">
              <a:spcBef>
                <a:spcPts val="0"/>
              </a:spcBef>
              <a:spcAft>
                <a:spcPts val="600"/>
              </a:spcAft>
            </a:pPr>
            <a:r>
              <a:rPr lang="en-US" sz="2000" dirty="0" smtClean="0"/>
              <a:t>Physical core presents multiple logical processors </a:t>
            </a:r>
          </a:p>
          <a:p>
            <a:pPr lvl="1">
              <a:spcBef>
                <a:spcPts val="0"/>
              </a:spcBef>
              <a:spcAft>
                <a:spcPts val="600"/>
              </a:spcAft>
            </a:pPr>
            <a:r>
              <a:rPr lang="en-US" sz="2000" dirty="0" smtClean="0"/>
              <a:t>Duplicates certain CPU execution engines</a:t>
            </a:r>
          </a:p>
          <a:p>
            <a:pPr>
              <a:spcBef>
                <a:spcPts val="0"/>
              </a:spcBef>
              <a:spcAft>
                <a:spcPts val="600"/>
              </a:spcAft>
            </a:pPr>
            <a:r>
              <a:rPr lang="en-US" sz="2400" dirty="0" smtClean="0"/>
              <a:t>Scheduler has been SMT-aware since Windows XP </a:t>
            </a:r>
          </a:p>
          <a:p>
            <a:pPr lvl="1">
              <a:spcBef>
                <a:spcPts val="0"/>
              </a:spcBef>
              <a:spcAft>
                <a:spcPts val="600"/>
              </a:spcAft>
            </a:pPr>
            <a:r>
              <a:rPr lang="en-US" sz="2000" dirty="0" smtClean="0"/>
              <a:t>Avoids doubling up logical pairs when a physical core is idle</a:t>
            </a:r>
          </a:p>
          <a:p>
            <a:pPr>
              <a:spcBef>
                <a:spcPts val="0"/>
              </a:spcBef>
              <a:spcAft>
                <a:spcPts val="600"/>
              </a:spcAft>
            </a:pPr>
            <a:r>
              <a:rPr lang="en-US" sz="2400" dirty="0" smtClean="0"/>
              <a:t>Scheduler has SMT improvements in Windows 7:</a:t>
            </a:r>
          </a:p>
          <a:p>
            <a:pPr lvl="1">
              <a:spcBef>
                <a:spcPts val="0"/>
              </a:spcBef>
              <a:spcAft>
                <a:spcPts val="600"/>
              </a:spcAft>
            </a:pPr>
            <a:r>
              <a:rPr lang="en-US" sz="2000" dirty="0" smtClean="0"/>
              <a:t>Idle core preferred to ideal logical processor for placement of thread at scheduling time</a:t>
            </a:r>
          </a:p>
          <a:p>
            <a:pPr lvl="1">
              <a:spcBef>
                <a:spcPts val="0"/>
              </a:spcBef>
              <a:spcAft>
                <a:spcPts val="600"/>
              </a:spcAft>
            </a:pPr>
            <a:r>
              <a:rPr lang="en-US" sz="2000" dirty="0" smtClean="0"/>
              <a:t>Migrates threads at quantum-end to idle cores </a:t>
            </a:r>
          </a:p>
          <a:p>
            <a:pPr lvl="1">
              <a:spcBef>
                <a:spcPts val="0"/>
              </a:spcBef>
              <a:spcAft>
                <a:spcPts val="600"/>
              </a:spcAft>
            </a:pPr>
            <a:r>
              <a:rPr lang="en-US" sz="2000" dirty="0" smtClean="0"/>
              <a:t>Uses “SMT Parking” as a further guide for avoiding use of logical pairs</a:t>
            </a:r>
          </a:p>
          <a:p>
            <a:pPr>
              <a:spcBef>
                <a:spcPts val="0"/>
              </a:spcBef>
              <a:spcAft>
                <a:spcPts val="600"/>
              </a:spcAft>
            </a:pPr>
            <a:r>
              <a:rPr lang="en-US" sz="2400" dirty="0" smtClean="0"/>
              <a:t>23% performance gain for Windows Media Encoder 9.0  (Windows 7 vs. Windows Vista SP1)</a:t>
            </a:r>
          </a:p>
          <a:p>
            <a:pPr>
              <a:lnSpc>
                <a:spcPts val="4500"/>
              </a:lnSpc>
              <a:spcBef>
                <a:spcPts val="0"/>
              </a:spcBef>
              <a:spcAft>
                <a:spcPts val="600"/>
              </a:spcAft>
            </a:pPr>
            <a:endParaRPr lang="en-US" sz="900" dirty="0" smtClean="0"/>
          </a:p>
        </p:txBody>
      </p:sp>
    </p:spTree>
    <p:extLst>
      <p:ext uri="{BB962C8B-B14F-4D97-AF65-F5344CB8AC3E}">
        <p14:creationId xmlns:p14="http://schemas.microsoft.com/office/powerpoint/2010/main" val="3593663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bwMode="auto">
          <a:xfrm>
            <a:off x="1905000" y="1447800"/>
            <a:ext cx="5562600" cy="4419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defTabSz="914099">
              <a:defRPr/>
            </a:pPr>
            <a:endParaRPr lang="en-US" dirty="0">
              <a:gradFill>
                <a:gsLst>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0725" name="Title 1"/>
          <p:cNvSpPr>
            <a:spLocks noGrp="1"/>
          </p:cNvSpPr>
          <p:nvPr>
            <p:ph type="title"/>
          </p:nvPr>
        </p:nvSpPr>
        <p:spPr/>
        <p:txBody>
          <a:bodyPr/>
          <a:lstStyle/>
          <a:p>
            <a:r>
              <a:rPr lang="en-US" smtClean="0"/>
              <a:t>SMT Parking Operation</a:t>
            </a:r>
            <a:endParaRPr lang="en-US" dirty="0" smtClean="0"/>
          </a:p>
        </p:txBody>
      </p:sp>
      <p:sp>
        <p:nvSpPr>
          <p:cNvPr id="5" name="TextBox 4"/>
          <p:cNvSpPr txBox="1"/>
          <p:nvPr/>
        </p:nvSpPr>
        <p:spPr>
          <a:xfrm>
            <a:off x="2781300" y="1036866"/>
            <a:ext cx="1301750"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Core 0</a:t>
            </a:r>
          </a:p>
        </p:txBody>
      </p:sp>
      <p:sp>
        <p:nvSpPr>
          <p:cNvPr id="11" name="TextBox 10"/>
          <p:cNvSpPr txBox="1"/>
          <p:nvPr/>
        </p:nvSpPr>
        <p:spPr>
          <a:xfrm>
            <a:off x="2901950" y="5910034"/>
            <a:ext cx="1301750"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Core 2</a:t>
            </a:r>
          </a:p>
        </p:txBody>
      </p:sp>
      <p:sp>
        <p:nvSpPr>
          <p:cNvPr id="28" name="Oval 27"/>
          <p:cNvSpPr/>
          <p:nvPr/>
        </p:nvSpPr>
        <p:spPr bwMode="auto">
          <a:xfrm>
            <a:off x="295275" y="5667375"/>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dirty="0">
              <a:gradFill>
                <a:gsLst>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9" name="TextBox 28"/>
          <p:cNvSpPr txBox="1"/>
          <p:nvPr/>
        </p:nvSpPr>
        <p:spPr>
          <a:xfrm>
            <a:off x="825500" y="5638800"/>
            <a:ext cx="1841500"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Workload</a:t>
            </a:r>
          </a:p>
        </p:txBody>
      </p:sp>
      <p:sp>
        <p:nvSpPr>
          <p:cNvPr id="26" name="Rounded Rectangle 25"/>
          <p:cNvSpPr/>
          <p:nvPr/>
        </p:nvSpPr>
        <p:spPr bwMode="auto">
          <a:xfrm>
            <a:off x="4800600" y="1589316"/>
            <a:ext cx="2438400" cy="1905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0" name="TextBox 29"/>
          <p:cNvSpPr txBox="1"/>
          <p:nvPr/>
        </p:nvSpPr>
        <p:spPr>
          <a:xfrm>
            <a:off x="5445125" y="1016000"/>
            <a:ext cx="1301750"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Core 1</a:t>
            </a:r>
          </a:p>
        </p:txBody>
      </p:sp>
      <p:sp>
        <p:nvSpPr>
          <p:cNvPr id="31" name="Rounded Rectangle 30"/>
          <p:cNvSpPr/>
          <p:nvPr/>
        </p:nvSpPr>
        <p:spPr bwMode="auto">
          <a:xfrm>
            <a:off x="5029200" y="1741716"/>
            <a:ext cx="838200" cy="1600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0</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2" name="Rounded Rectangle 31"/>
          <p:cNvSpPr/>
          <p:nvPr/>
        </p:nvSpPr>
        <p:spPr bwMode="auto">
          <a:xfrm>
            <a:off x="6096000" y="1741716"/>
            <a:ext cx="838200" cy="1600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1</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3" name="Oval 32"/>
          <p:cNvSpPr/>
          <p:nvPr/>
        </p:nvSpPr>
        <p:spPr bwMode="auto">
          <a:xfrm>
            <a:off x="5181600" y="2275116"/>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4" name="Oval 33"/>
          <p:cNvSpPr/>
          <p:nvPr/>
        </p:nvSpPr>
        <p:spPr bwMode="auto">
          <a:xfrm>
            <a:off x="6248400" y="2275116"/>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6" name="TextBox 35"/>
          <p:cNvSpPr txBox="1"/>
          <p:nvPr/>
        </p:nvSpPr>
        <p:spPr>
          <a:xfrm>
            <a:off x="5597525" y="5937250"/>
            <a:ext cx="1301750" cy="387350"/>
          </a:xfrm>
          <a:prstGeom prst="rect">
            <a:avLst/>
          </a:prstGeom>
          <a:noFill/>
        </p:spPr>
        <p:txBody>
          <a:bodyPr wrap="none">
            <a:spAutoFit/>
          </a:bodyPr>
          <a:lstStyle/>
          <a:p>
            <a:pPr defTabSz="914363">
              <a:defRPr/>
            </a:pPr>
            <a:r>
              <a:rPr lang="en-US"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cs typeface="Arial" charset="0"/>
              </a:rPr>
              <a:t>Core 3</a:t>
            </a:r>
          </a:p>
        </p:txBody>
      </p:sp>
      <p:sp>
        <p:nvSpPr>
          <p:cNvPr id="51" name="Rounded Rectangle 50"/>
          <p:cNvSpPr/>
          <p:nvPr/>
        </p:nvSpPr>
        <p:spPr bwMode="auto">
          <a:xfrm>
            <a:off x="2133600" y="1589316"/>
            <a:ext cx="2438400" cy="1905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52" name="Rounded Rectangle 51"/>
          <p:cNvSpPr/>
          <p:nvPr/>
        </p:nvSpPr>
        <p:spPr bwMode="auto">
          <a:xfrm>
            <a:off x="2362200" y="1741716"/>
            <a:ext cx="838200" cy="1600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0</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53" name="Rounded Rectangle 52"/>
          <p:cNvSpPr/>
          <p:nvPr/>
        </p:nvSpPr>
        <p:spPr bwMode="auto">
          <a:xfrm>
            <a:off x="3429000" y="1741716"/>
            <a:ext cx="838200" cy="1600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1</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54" name="Oval 53"/>
          <p:cNvSpPr/>
          <p:nvPr/>
        </p:nvSpPr>
        <p:spPr bwMode="auto">
          <a:xfrm>
            <a:off x="2514600" y="2275116"/>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55" name="Oval 54"/>
          <p:cNvSpPr/>
          <p:nvPr/>
        </p:nvSpPr>
        <p:spPr bwMode="auto">
          <a:xfrm>
            <a:off x="3581400" y="2275116"/>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56" name="Rounded Rectangle 55"/>
          <p:cNvSpPr/>
          <p:nvPr/>
        </p:nvSpPr>
        <p:spPr bwMode="auto">
          <a:xfrm>
            <a:off x="2133600" y="3799116"/>
            <a:ext cx="2438400" cy="1905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57" name="Rounded Rectangle 56"/>
          <p:cNvSpPr/>
          <p:nvPr/>
        </p:nvSpPr>
        <p:spPr bwMode="auto">
          <a:xfrm>
            <a:off x="2362200" y="3951516"/>
            <a:ext cx="838200" cy="1600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0</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58" name="Rounded Rectangle 57"/>
          <p:cNvSpPr/>
          <p:nvPr/>
        </p:nvSpPr>
        <p:spPr bwMode="auto">
          <a:xfrm>
            <a:off x="3429000" y="3951516"/>
            <a:ext cx="838200" cy="1600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1</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59" name="Oval 58"/>
          <p:cNvSpPr/>
          <p:nvPr/>
        </p:nvSpPr>
        <p:spPr bwMode="auto">
          <a:xfrm>
            <a:off x="2514600" y="4484916"/>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0" name="Oval 59"/>
          <p:cNvSpPr/>
          <p:nvPr/>
        </p:nvSpPr>
        <p:spPr bwMode="auto">
          <a:xfrm>
            <a:off x="3581400" y="4484916"/>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1" name="Rounded Rectangle 60"/>
          <p:cNvSpPr/>
          <p:nvPr/>
        </p:nvSpPr>
        <p:spPr bwMode="auto">
          <a:xfrm>
            <a:off x="4800600" y="3799116"/>
            <a:ext cx="2438400" cy="1905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2" name="Rounded Rectangle 61"/>
          <p:cNvSpPr/>
          <p:nvPr/>
        </p:nvSpPr>
        <p:spPr bwMode="auto">
          <a:xfrm>
            <a:off x="5029200" y="3951516"/>
            <a:ext cx="838200" cy="1600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0</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3" name="Rounded Rectangle 62"/>
          <p:cNvSpPr/>
          <p:nvPr/>
        </p:nvSpPr>
        <p:spPr bwMode="auto">
          <a:xfrm>
            <a:off x="6096000" y="3951516"/>
            <a:ext cx="838200" cy="16002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1</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4" name="Oval 63"/>
          <p:cNvSpPr/>
          <p:nvPr/>
        </p:nvSpPr>
        <p:spPr bwMode="auto">
          <a:xfrm>
            <a:off x="5181600" y="4484916"/>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5" name="Oval 64"/>
          <p:cNvSpPr/>
          <p:nvPr/>
        </p:nvSpPr>
        <p:spPr bwMode="auto">
          <a:xfrm>
            <a:off x="6248400" y="4484916"/>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6" name="Rounded Rectangle 65"/>
          <p:cNvSpPr/>
          <p:nvPr/>
        </p:nvSpPr>
        <p:spPr bwMode="auto">
          <a:xfrm>
            <a:off x="3429000" y="3951516"/>
            <a:ext cx="838200" cy="16002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1</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7" name="Rounded Rectangle 66"/>
          <p:cNvSpPr/>
          <p:nvPr/>
        </p:nvSpPr>
        <p:spPr bwMode="auto">
          <a:xfrm>
            <a:off x="3429000" y="1741716"/>
            <a:ext cx="838200" cy="16002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1</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8" name="Rounded Rectangle 67"/>
          <p:cNvSpPr/>
          <p:nvPr/>
        </p:nvSpPr>
        <p:spPr bwMode="auto">
          <a:xfrm>
            <a:off x="6096000" y="1741716"/>
            <a:ext cx="838200" cy="16002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1</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9" name="Rounded Rectangle 68"/>
          <p:cNvSpPr/>
          <p:nvPr/>
        </p:nvSpPr>
        <p:spPr bwMode="auto">
          <a:xfrm>
            <a:off x="6096000" y="3951516"/>
            <a:ext cx="838200" cy="16002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anchor="ctr"/>
          <a:lstStyle/>
          <a:p>
            <a:pPr defTabSz="914099">
              <a:defRPr/>
            </a:pPr>
            <a:r>
              <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LP 1</a:t>
            </a: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defTabSz="914099">
              <a:defRPr/>
            </a:pPr>
            <a:endParaRPr lang="en-US" sz="1800" dirty="0">
              <a:solidFill>
                <a:srgbClr xmlns:mc="http://schemas.openxmlformats.org/markup-compatibility/2006" xmlns:a14="http://schemas.microsoft.com/office/drawing/2010/main" val="FFC000"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7" name="Oval 26"/>
          <p:cNvSpPr/>
          <p:nvPr/>
        </p:nvSpPr>
        <p:spPr bwMode="auto">
          <a:xfrm>
            <a:off x="6705600" y="609600"/>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dirty="0">
              <a:gradFill>
                <a:gsLst>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7" name="Oval 16"/>
          <p:cNvSpPr/>
          <p:nvPr/>
        </p:nvSpPr>
        <p:spPr bwMode="auto">
          <a:xfrm>
            <a:off x="8001000" y="457200"/>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dirty="0">
              <a:gradFill>
                <a:gsLst>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18" name="Oval 17"/>
          <p:cNvSpPr/>
          <p:nvPr/>
        </p:nvSpPr>
        <p:spPr bwMode="auto">
          <a:xfrm>
            <a:off x="7467600" y="457200"/>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dirty="0">
              <a:gradFill>
                <a:gsLst>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0" name="Oval 69"/>
          <p:cNvSpPr/>
          <p:nvPr/>
        </p:nvSpPr>
        <p:spPr bwMode="auto">
          <a:xfrm>
            <a:off x="8001000" y="990600"/>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dirty="0">
              <a:gradFill>
                <a:gsLst>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1" name="Oval 70"/>
          <p:cNvSpPr/>
          <p:nvPr/>
        </p:nvSpPr>
        <p:spPr bwMode="auto">
          <a:xfrm>
            <a:off x="7467600" y="990600"/>
            <a:ext cx="457200" cy="381000"/>
          </a:xfrm>
          <a:prstGeom prst="ellipse">
            <a:avLst/>
          </a:prstGeom>
          <a:solidFill>
            <a:srgbClr xmlns:mc="http://schemas.openxmlformats.org/markup-compatibility/2006" xmlns:a14="http://schemas.microsoft.com/office/drawing/2010/main" val="FF5C00" mc:Ignorable=""/>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a:defRPr/>
            </a:pPr>
            <a:endParaRPr lang="en-US" dirty="0">
              <a:gradFill>
                <a:gsLst>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Tree>
    <p:extLst>
      <p:ext uri="{BB962C8B-B14F-4D97-AF65-F5344CB8AC3E}">
        <p14:creationId xmlns:p14="http://schemas.microsoft.com/office/powerpoint/2010/main" val="7021812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7 -2.22222E-6 C -0.00139 0.00533 -0.00156 0.01065 -0.00277 0.01597 C -0.00312 0.03681 0.00018 0.04607 -0.01041 0.05625 C -0.01336 0.06297 -0.02257 0.07014 -0.02795 0.07222 C -0.11128 0.07084 -0.08159 0.07084 -0.11666 0.07084 " pathEditMode="relative" rAng="0" ptsTypes="ffffA">
                                      <p:cBhvr>
                                        <p:cTn id="6" dur="2000" fill="hold"/>
                                        <p:tgtEl>
                                          <p:spTgt spid="34"/>
                                        </p:tgtEl>
                                        <p:attrNameLst>
                                          <p:attrName>ppt_x</p:attrName>
                                          <p:attrName>ppt_y</p:attrName>
                                        </p:attrNameLst>
                                      </p:cBhvr>
                                      <p:rCtr x="-5800" y="3600"/>
                                    </p:animMotion>
                                  </p:childTnLst>
                                </p:cTn>
                              </p:par>
                              <p:par>
                                <p:cTn id="7" presetID="0" presetClass="path" presetSubtype="0" accel="50000" decel="50000" fill="hold" nodeType="withEffect">
                                  <p:stCondLst>
                                    <p:cond delay="0"/>
                                  </p:stCondLst>
                                  <p:childTnLst>
                                    <p:animMotion origin="layout" path="M -0.00017 -4.44444E-6 C -0.00139 0.00533 -0.00156 0.01065 -0.00277 0.01598 C -0.00312 0.03681 0.00018 0.04607 -0.01041 0.05625 C -0.01336 0.06297 -0.02257 0.07014 -0.02795 0.07223 C -0.11128 0.07084 -0.08159 0.07084 -0.11666 0.07084 " pathEditMode="relative" rAng="0" ptsTypes="ffffA">
                                      <p:cBhvr>
                                        <p:cTn id="8" dur="2000" fill="hold"/>
                                        <p:tgtEl>
                                          <p:spTgt spid="65"/>
                                        </p:tgtEl>
                                        <p:attrNameLst>
                                          <p:attrName>ppt_x</p:attrName>
                                          <p:attrName>ppt_y</p:attrName>
                                        </p:attrNameLst>
                                      </p:cBhvr>
                                      <p:rCtr x="-5800" y="3600"/>
                                    </p:animMotion>
                                  </p:childTnLst>
                                </p:cTn>
                              </p:par>
                              <p:par>
                                <p:cTn id="9" presetID="0" presetClass="path" presetSubtype="0" accel="50000" decel="50000" fill="hold" nodeType="withEffect">
                                  <p:stCondLst>
                                    <p:cond delay="0"/>
                                  </p:stCondLst>
                                  <p:childTnLst>
                                    <p:animMotion origin="layout" path="M -0.00018 -4.44444E-6 C -0.00139 0.00533 -0.00157 0.01065 -0.00278 0.01598 C -0.00313 0.03681 0.00017 0.04607 -0.01042 0.05625 C -0.01337 0.06297 -0.02257 0.07014 -0.02795 0.07223 C -0.11129 0.07084 -0.0816 0.07084 -0.11667 0.07084 " pathEditMode="relative" rAng="0" ptsTypes="ffffA">
                                      <p:cBhvr>
                                        <p:cTn id="10" dur="2000" fill="hold"/>
                                        <p:tgtEl>
                                          <p:spTgt spid="60"/>
                                        </p:tgtEl>
                                        <p:attrNameLst>
                                          <p:attrName>ppt_x</p:attrName>
                                          <p:attrName>ppt_y</p:attrName>
                                        </p:attrNameLst>
                                      </p:cBhvr>
                                      <p:rCtr x="-5800" y="3600"/>
                                    </p:animMotion>
                                  </p:childTnLst>
                                </p:cTn>
                              </p:par>
                              <p:par>
                                <p:cTn id="11" presetID="0" presetClass="path" presetSubtype="0" accel="50000" decel="50000" fill="hold" nodeType="withEffect">
                                  <p:stCondLst>
                                    <p:cond delay="0"/>
                                  </p:stCondLst>
                                  <p:childTnLst>
                                    <p:animMotion origin="layout" path="M -0.00018 -2.22222E-6 C -0.00139 0.00533 -0.00157 0.01065 -0.00278 0.01597 C -0.00313 0.03681 0.00017 0.04607 -0.01042 0.05625 C -0.01337 0.06297 -0.02257 0.07014 -0.02795 0.07222 C -0.11129 0.07084 -0.0816 0.07084 -0.11667 0.07084 " pathEditMode="relative" rAng="0" ptsTypes="ffffA">
                                      <p:cBhvr>
                                        <p:cTn id="12" dur="2000" fill="hold"/>
                                        <p:tgtEl>
                                          <p:spTgt spid="55"/>
                                        </p:tgtEl>
                                        <p:attrNameLst>
                                          <p:attrName>ppt_x</p:attrName>
                                          <p:attrName>ppt_y</p:attrName>
                                        </p:attrNameLst>
                                      </p:cBhvr>
                                      <p:rCtr x="-5800" y="3600"/>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2000"/>
                                        <p:tgtEl>
                                          <p:spTgt spid="69"/>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20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2000"/>
                                        <p:tgtEl>
                                          <p:spTgt spid="67"/>
                                        </p:tgtEl>
                                      </p:cBhvr>
                                    </p:animEffect>
                                  </p:childTnLst>
                                </p:cTn>
                              </p:par>
                              <p:par>
                                <p:cTn id="23" presetID="10"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2000"/>
                                        <p:tgtEl>
                                          <p:spTgt spid="66"/>
                                        </p:tgtEl>
                                      </p:cBhvr>
                                    </p:animEffect>
                                  </p:childTnLst>
                                </p:cTn>
                              </p:par>
                              <p:par>
                                <p:cTn id="26" presetID="10" presetClass="exit" presetSubtype="0" fill="hold" nodeType="withEffect">
                                  <p:stCondLst>
                                    <p:cond delay="0"/>
                                  </p:stCondLst>
                                  <p:childTnLst>
                                    <p:animEffect transition="out" filter="fade">
                                      <p:cBhvr>
                                        <p:cTn id="27" dur="2000"/>
                                        <p:tgtEl>
                                          <p:spTgt spid="32"/>
                                        </p:tgtEl>
                                      </p:cBhvr>
                                    </p:animEffect>
                                    <p:set>
                                      <p:cBhvr>
                                        <p:cTn id="28" dur="1" fill="hold">
                                          <p:stCondLst>
                                            <p:cond delay="1999"/>
                                          </p:stCondLst>
                                        </p:cTn>
                                        <p:tgtEl>
                                          <p:spTgt spid="3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53"/>
                                        </p:tgtEl>
                                      </p:cBhvr>
                                    </p:animEffect>
                                    <p:set>
                                      <p:cBhvr>
                                        <p:cTn id="31" dur="1" fill="hold">
                                          <p:stCondLst>
                                            <p:cond delay="1999"/>
                                          </p:stCondLst>
                                        </p:cTn>
                                        <p:tgtEl>
                                          <p:spTgt spid="5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58"/>
                                        </p:tgtEl>
                                      </p:cBhvr>
                                    </p:animEffect>
                                    <p:set>
                                      <p:cBhvr>
                                        <p:cTn id="34" dur="1" fill="hold">
                                          <p:stCondLst>
                                            <p:cond delay="1999"/>
                                          </p:stCondLst>
                                        </p:cTn>
                                        <p:tgtEl>
                                          <p:spTgt spid="5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63"/>
                                        </p:tgtEl>
                                      </p:cBhvr>
                                    </p:animEffect>
                                    <p:set>
                                      <p:cBhvr>
                                        <p:cTn id="37" dur="1" fill="hold">
                                          <p:stCondLst>
                                            <p:cond delay="1999"/>
                                          </p:stCondLst>
                                        </p:cTn>
                                        <p:tgtEl>
                                          <p:spTgt spid="6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000"/>
                                        <p:tgtEl>
                                          <p:spTgt spid="27"/>
                                        </p:tgtEl>
                                      </p:cBhvr>
                                    </p:animEffect>
                                  </p:childTnLst>
                                </p:cTn>
                              </p:par>
                            </p:childTnLst>
                          </p:cTn>
                        </p:par>
                        <p:par>
                          <p:cTn id="43" fill="hold">
                            <p:stCondLst>
                              <p:cond delay="2000"/>
                            </p:stCondLst>
                            <p:childTnLst>
                              <p:par>
                                <p:cTn id="44" presetID="10" presetClass="exit" presetSubtype="0" fill="hold" nodeType="afterEffect">
                                  <p:stCondLst>
                                    <p:cond delay="0"/>
                                  </p:stCondLst>
                                  <p:childTnLst>
                                    <p:animEffect transition="out" filter="fade">
                                      <p:cBhvr>
                                        <p:cTn id="45" dur="2000"/>
                                        <p:tgtEl>
                                          <p:spTgt spid="67"/>
                                        </p:tgtEl>
                                      </p:cBhvr>
                                    </p:animEffect>
                                    <p:set>
                                      <p:cBhvr>
                                        <p:cTn id="46" dur="1" fill="hold">
                                          <p:stCondLst>
                                            <p:cond delay="1999"/>
                                          </p:stCondLst>
                                        </p:cTn>
                                        <p:tgtEl>
                                          <p:spTgt spid="67"/>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2000"/>
                                        <p:tgtEl>
                                          <p:spTgt spid="53"/>
                                        </p:tgtEl>
                                      </p:cBhvr>
                                    </p:animEffect>
                                  </p:childTnLst>
                                </p:cTn>
                              </p:par>
                            </p:childTnLst>
                          </p:cTn>
                        </p:par>
                        <p:par>
                          <p:cTn id="50" fill="hold">
                            <p:stCondLst>
                              <p:cond delay="4000"/>
                            </p:stCondLst>
                            <p:childTnLst>
                              <p:par>
                                <p:cTn id="51" presetID="0" presetClass="path" presetSubtype="0" accel="50000" decel="50000" fill="hold" nodeType="afterEffect">
                                  <p:stCondLst>
                                    <p:cond delay="0"/>
                                  </p:stCondLst>
                                  <p:childTnLst>
                                    <p:animMotion origin="layout" path="M -0.00035 -0.00555 C 3.05556E-6 0.02338 0.00243 0.05463 -0.00139 0.0838 C -0.0033 0.09954 -0.0007 0.07408 -0.00573 0.09699 C -0.00799 0.10695 -0.00955 0.11736 -0.01181 0.12732 C -0.01268 0.13959 -0.01233 0.14445 -0.01823 0.15255 C -0.01962 0.1588 -0.02604 0.17014 -0.03038 0.17222 C -0.03542 0.1794 -0.04045 0.1875 -0.04636 0.19306 C -0.04913 0.19977 -0.05348 0.20417 -0.05799 0.20787 C -0.07396 0.2213 -0.08091 0.21991 -0.10122 0.2213 C -0.14045 0.22917 -0.18143 0.22917 -0.22084 0.23033 C -0.22604 0.23241 -0.2316 0.23426 -0.23681 0.23681 C -0.2533 0.25324 -0.28542 0.2419 -0.29688 0.24213 C -0.30486 0.24051 -0.31233 0.24051 -0.31979 0.24468 C -0.32483 0.25139 -0.33542 0.25556 -0.34184 0.25556 " pathEditMode="relative" rAng="0" ptsTypes="fffffffffffffA">
                                      <p:cBhvr>
                                        <p:cTn id="52" dur="2000" fill="hold"/>
                                        <p:tgtEl>
                                          <p:spTgt spid="27"/>
                                        </p:tgtEl>
                                        <p:attrNameLst>
                                          <p:attrName>ppt_x</p:attrName>
                                          <p:attrName>ppt_y</p:attrName>
                                        </p:attrNameLst>
                                      </p:cBhvr>
                                      <p:rCtr x="-16900" y="13100"/>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2000"/>
                                        <p:tgtEl>
                                          <p:spTgt spid="70"/>
                                        </p:tgtEl>
                                      </p:cBhvr>
                                    </p:animEffect>
                                  </p:childTnLst>
                                </p:cTn>
                              </p:par>
                              <p:par>
                                <p:cTn id="58" presetID="10" presetClass="entr" presetSubtype="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2000"/>
                                        <p:tgtEl>
                                          <p:spTgt spid="71"/>
                                        </p:tgtEl>
                                      </p:cBhvr>
                                    </p:animEffect>
                                  </p:childTnLst>
                                </p:cTn>
                              </p:par>
                              <p:par>
                                <p:cTn id="61" presetID="10"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2000"/>
                                        <p:tgtEl>
                                          <p:spTgt spid="18"/>
                                        </p:tgtEl>
                                      </p:cBhvr>
                                    </p:animEffect>
                                  </p:childTnLst>
                                </p:cTn>
                              </p:par>
                              <p:par>
                                <p:cTn id="64" presetID="10"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2000"/>
                                        <p:tgtEl>
                                          <p:spTgt spid="17"/>
                                        </p:tgtEl>
                                      </p:cBhvr>
                                    </p:animEffect>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2000"/>
                                        <p:tgtEl>
                                          <p:spTgt spid="68"/>
                                        </p:tgtEl>
                                      </p:cBhvr>
                                    </p:animEffect>
                                    <p:set>
                                      <p:cBhvr>
                                        <p:cTn id="70" dur="1" fill="hold">
                                          <p:stCondLst>
                                            <p:cond delay="1999"/>
                                          </p:stCondLst>
                                        </p:cTn>
                                        <p:tgtEl>
                                          <p:spTgt spid="6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66"/>
                                        </p:tgtEl>
                                      </p:cBhvr>
                                    </p:animEffect>
                                    <p:set>
                                      <p:cBhvr>
                                        <p:cTn id="73" dur="1" fill="hold">
                                          <p:stCondLst>
                                            <p:cond delay="1999"/>
                                          </p:stCondLst>
                                        </p:cTn>
                                        <p:tgtEl>
                                          <p:spTgt spid="66"/>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2000"/>
                                        <p:tgtEl>
                                          <p:spTgt spid="32"/>
                                        </p:tgtEl>
                                      </p:cBhvr>
                                    </p:animEffect>
                                  </p:childTnLst>
                                </p:cTn>
                              </p:par>
                              <p:par>
                                <p:cTn id="77" presetID="10"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2000"/>
                                        <p:tgtEl>
                                          <p:spTgt spid="58"/>
                                        </p:tgtEl>
                                      </p:cBhvr>
                                    </p:animEffect>
                                  </p:childTnLst>
                                </p:cTn>
                              </p:par>
                            </p:childTnLst>
                          </p:cTn>
                        </p:par>
                        <p:par>
                          <p:cTn id="80" fill="hold">
                            <p:stCondLst>
                              <p:cond delay="4000"/>
                            </p:stCondLst>
                            <p:childTnLst>
                              <p:par>
                                <p:cTn id="81" presetID="0" presetClass="path" presetSubtype="0" accel="50000" decel="50000" fill="hold" nodeType="afterEffect">
                                  <p:stCondLst>
                                    <p:cond delay="0"/>
                                  </p:stCondLst>
                                  <p:childTnLst>
                                    <p:animMotion origin="layout" path="M 3.33333E-6 -2.22222E-6 C -0.00452 0.01551 -0.00122 0.00255 -0.00209 0.0419 C -0.00261 0.06389 3.33333E-6 0.11621 -0.00556 0.13959 C -0.00591 0.15602 -0.00348 0.20209 -0.01007 0.2206 C -0.01736 0.24213 -0.04462 0.2713 -0.06181 0.2713 C -0.18299 0.27222 -0.30417 0.2713 -0.425 0.2713 " pathEditMode="relative" rAng="0" ptsTypes="fffffA">
                                      <p:cBhvr>
                                        <p:cTn id="82" dur="2000" fill="hold"/>
                                        <p:tgtEl>
                                          <p:spTgt spid="71"/>
                                        </p:tgtEl>
                                        <p:attrNameLst>
                                          <p:attrName>ppt_x</p:attrName>
                                          <p:attrName>ppt_y</p:attrName>
                                        </p:attrNameLst>
                                      </p:cBhvr>
                                      <p:rCtr x="-21300" y="13600"/>
                                    </p:animMotion>
                                  </p:childTnLst>
                                </p:cTn>
                              </p:par>
                              <p:par>
                                <p:cTn id="83" presetID="0" presetClass="path" presetSubtype="0" accel="50000" decel="50000" fill="hold" nodeType="withEffect">
                                  <p:stCondLst>
                                    <p:cond delay="0"/>
                                  </p:stCondLst>
                                  <p:childTnLst>
                                    <p:animMotion origin="layout" path="M -0.00017 0.00301 C -0.00052 0.00556 -0.00104 0.0081 -0.00104 0.01065 C -0.00191 0.0551 0.00035 0.1 -0.00277 0.14398 C -0.00295 0.14607 -0.00503 0.14676 -0.00625 0.14815 C -0.00798 0.15695 -0.01336 0.16574 -0.01909 0.16875 C -0.04357 0.20857 -0.09079 0.17616 -0.12691 0.17662 C -0.14218 0.17824 -0.15625 0.18403 -0.17135 0.18681 C -0.17795 0.19005 -0.17031 0.18542 -0.17569 0.19213 C -0.17882 0.19607 -0.18767 0.2 -0.19184 0.2 " pathEditMode="relative" rAng="0" ptsTypes="ffffffffA">
                                      <p:cBhvr>
                                        <p:cTn id="84" dur="2000" fill="hold"/>
                                        <p:tgtEl>
                                          <p:spTgt spid="70"/>
                                        </p:tgtEl>
                                        <p:attrNameLst>
                                          <p:attrName>ppt_x</p:attrName>
                                          <p:attrName>ppt_y</p:attrName>
                                        </p:attrNameLst>
                                      </p:cBhvr>
                                      <p:rCtr x="-9600" y="10300"/>
                                    </p:animMotion>
                                  </p:childTnLst>
                                </p:cTn>
                              </p:par>
                              <p:par>
                                <p:cTn id="85" presetID="0" presetClass="path" presetSubtype="0" accel="50000" decel="50000" fill="hold" nodeType="withEffect">
                                  <p:stCondLst>
                                    <p:cond delay="0"/>
                                  </p:stCondLst>
                                  <p:childTnLst>
                                    <p:animMotion origin="layout" path="M -0.00017 -4.44444E-6 C 0.00174 0.09375 0.00122 0.05093 -0.00017 0.2132 C -0.00035 0.2382 0.00642 0.28311 -0.00816 0.30186 C -0.01024 0.31088 -0.01007 0.31412 -0.01424 0.322 C -0.0191 0.34283 -0.04028 0.34468 -0.05312 0.34561 C -0.09635 0.36112 -0.14757 0.35301 -0.19167 0.35301 " pathEditMode="relative" rAng="0" ptsTypes="fffffA">
                                      <p:cBhvr>
                                        <p:cTn id="86" dur="2000" fill="hold"/>
                                        <p:tgtEl>
                                          <p:spTgt spid="17"/>
                                        </p:tgtEl>
                                        <p:attrNameLst>
                                          <p:attrName>ppt_x</p:attrName>
                                          <p:attrName>ppt_y</p:attrName>
                                        </p:attrNameLst>
                                      </p:cBhvr>
                                      <p:rCtr x="-9300" y="18100"/>
                                    </p:animMotion>
                                  </p:childTnLst>
                                </p:cTn>
                              </p:par>
                              <p:par>
                                <p:cTn id="87" presetID="0" presetClass="path" presetSubtype="0" accel="50000" decel="50000" fill="hold" nodeType="withEffect">
                                  <p:stCondLst>
                                    <p:cond delay="0"/>
                                  </p:stCondLst>
                                  <p:childTnLst>
                                    <p:animMotion origin="layout" path="M 0 0 C 0.00052 0.05324 0.00069 0.10486 -0.00104 0.15787 C -0.00139 0.19722 -0.0007 0.23681 -0.00191 0.27616 C -0.00191 0.27732 -0.00365 0.27454 -0.00452 0.275 C -0.00538 0.27546 -0.00504 0.27732 -0.00538 0.27847 C -0.00434 0.32245 -0.00347 0.36505 -0.00452 0.40949 C -0.00469 0.4162 -0.00538 0.42361 -0.00799 0.4294 C -0.00938 0.43634 -0.01111 0.44306 -0.01406 0.44907 C -0.01511 0.4537 -0.01875 0.46227 -0.02118 0.46551 C -0.02153 0.46667 -0.02153 0.46806 -0.02205 0.46898 C -0.02275 0.47037 -0.02413 0.47107 -0.02466 0.47245 C -0.02813 0.4831 -0.02257 0.47708 -0.02813 0.48195 C -0.03108 0.48982 -0.03577 0.49676 -0.03785 0.50532 C -0.04445 0.5331 -0.03698 0.52269 -0.04306 0.54398 C -0.04462 0.54954 -0.04827 0.5544 -0.05104 0.55903 C -0.06354 0.58032 -0.0757 0.57778 -0.09653 0.58009 C -0.11788 0.60301 -0.1967 0.59398 -0.2 0.59421 C -0.26736 0.60093 -0.34184 0.59583 -0.40625 0.59537 C -0.4132 0.59236 -0.41893 0.59306 -0.42639 0.59306 " pathEditMode="relative" ptsTypes="ffffffffffffffffffA">
                                      <p:cBhvr>
                                        <p:cTn id="88" dur="2000" fill="hold"/>
                                        <p:tgtEl>
                                          <p:spTgt spid="18"/>
                                        </p:tgtEl>
                                        <p:attrNameLst>
                                          <p:attrName>ppt_x</p:attrName>
                                          <p:attrName>ppt_y</p:attrName>
                                        </p:attrNameLst>
                                      </p:cBhvr>
                                    </p:animMotion>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2000"/>
                                        <p:tgtEl>
                                          <p:spTgt spid="70"/>
                                        </p:tgtEl>
                                      </p:cBhvr>
                                    </p:animEffect>
                                    <p:set>
                                      <p:cBhvr>
                                        <p:cTn id="93" dur="1" fill="hold">
                                          <p:stCondLst>
                                            <p:cond delay="1999"/>
                                          </p:stCondLst>
                                        </p:cTn>
                                        <p:tgtEl>
                                          <p:spTgt spid="70"/>
                                        </p:tgtEl>
                                        <p:attrNameLst>
                                          <p:attrName>style.visibility</p:attrName>
                                        </p:attrNameLst>
                                      </p:cBhvr>
                                      <p:to>
                                        <p:strVal val="hidden"/>
                                      </p:to>
                                    </p:set>
                                  </p:childTnLst>
                                </p:cTn>
                              </p:par>
                            </p:childTnLst>
                          </p:cTn>
                        </p:par>
                        <p:par>
                          <p:cTn id="94" fill="hold">
                            <p:stCondLst>
                              <p:cond delay="2000"/>
                            </p:stCondLst>
                            <p:childTnLst>
                              <p:par>
                                <p:cTn id="95" presetID="0" presetClass="path" presetSubtype="0" accel="50000" decel="50000" fill="hold" nodeType="afterEffect">
                                  <p:stCondLst>
                                    <p:cond delay="0"/>
                                  </p:stCondLst>
                                  <p:childTnLst>
                                    <p:animMotion origin="layout" path="M -0.42639 0.59306 C -0.42344 0.58681 -0.41858 0.58125 -0.41407 0.57709 C -0.41146 0.57153 -0.40295 0.56482 -0.39809 0.56274 C -0.39375 0.55834 -0.38993 0.55301 -0.38577 0.54815 C -0.38473 0.547 -0.38351 0.54584 -0.38229 0.54445 C -0.38039 0.54283 -0.37691 0.53982 -0.37691 0.54005 C -0.37466 0.53496 -0.37153 0.53311 -0.36893 0.52871 C -0.36146 0.5169 -0.35035 0.50371 -0.3408 0.49491 C -0.33785 0.48843 -0.33195 0.48496 -0.32743 0.48033 C -0.32136 0.47431 -0.31563 0.46667 -0.30886 0.46204 C -0.30625 0.45672 -0.30261 0.45325 -0.29914 0.44885 C -0.29271 0.44121 -0.28768 0.4301 -0.28056 0.42362 C -0.27691 0.41575 -0.28125 0.42385 -0.27448 0.41621 C -0.2665 0.40718 -0.26841 0.40741 -0.26025 0.40162 C -0.25608 0.39561 -0.26181 0.40301 -0.25417 0.39792 C -0.25139 0.39607 -0.25104 0.39213 -0.24879 0.38959 C -0.24306 0.38287 -0.23629 0.37825 -0.23021 0.37246 C -0.2224 0.36551 -0.22049 0.35718 -0.21077 0.35301 C -0.20591 0.3463 -0.20035 0.33843 -0.19479 0.33264 C -0.1908 0.32408 -0.17709 0.31667 -0.17014 0.31204 C -0.16736 0.31019 -0.16511 0.30857 -0.16216 0.30718 C -0.16042 0.30602 -0.15695 0.30463 -0.15695 0.30487 C -0.15104 0.29676 -0.14514 0.28843 -0.1375 0.28403 C -0.13698 0.28172 -0.13716 0.27848 -0.13577 0.27686 C -0.13507 0.27616 -0.1342 0.27547 -0.13386 0.27454 C -0.13334 0.27385 -0.13386 0.27292 -0.13386 0.27223 " pathEditMode="relative" rAng="0" ptsTypes="fffffffffffffffffffffffffA">
                                      <p:cBhvr>
                                        <p:cTn id="96" dur="2000" fill="hold"/>
                                        <p:tgtEl>
                                          <p:spTgt spid="18"/>
                                        </p:tgtEl>
                                        <p:attrNameLst>
                                          <p:attrName>ppt_x</p:attrName>
                                          <p:attrName>ppt_y</p:attrName>
                                        </p:attrNameLst>
                                      </p:cBhvr>
                                      <p:rCtr x="14700" y="-16000"/>
                                    </p:animMotion>
                                  </p:childTnLst>
                                </p:cTn>
                              </p:par>
                            </p:childTnLst>
                          </p:cTn>
                        </p:par>
                        <p:par>
                          <p:cTn id="97" fill="hold">
                            <p:stCondLst>
                              <p:cond delay="4000"/>
                            </p:stCondLst>
                            <p:childTnLst>
                              <p:par>
                                <p:cTn id="98" presetID="10" presetClass="entr" presetSubtype="0" fill="hold" nodeType="after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2000"/>
                                        <p:tgtEl>
                                          <p:spTgt spid="66"/>
                                        </p:tgtEl>
                                      </p:cBhvr>
                                    </p:animEffect>
                                  </p:childTnLst>
                                </p:cTn>
                              </p:par>
                              <p:par>
                                <p:cTn id="101" presetID="10" presetClass="exit" presetSubtype="0" fill="hold" nodeType="withEffect">
                                  <p:stCondLst>
                                    <p:cond delay="0"/>
                                  </p:stCondLst>
                                  <p:childTnLst>
                                    <p:animEffect transition="out" filter="fade">
                                      <p:cBhvr>
                                        <p:cTn id="102" dur="2000"/>
                                        <p:tgtEl>
                                          <p:spTgt spid="58"/>
                                        </p:tgtEl>
                                      </p:cBhvr>
                                    </p:animEffect>
                                    <p:set>
                                      <p:cBhvr>
                                        <p:cTn id="103" dur="1" fill="hold">
                                          <p:stCondLst>
                                            <p:cond delay="19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Dynamic Fair Share Scheduling (DFSS)</a:t>
            </a:r>
            <a:endParaRPr lang="en-US" sz="4400" dirty="0"/>
          </a:p>
        </p:txBody>
      </p:sp>
      <p:sp>
        <p:nvSpPr>
          <p:cNvPr id="3" name="Content Placeholder 2"/>
          <p:cNvSpPr>
            <a:spLocks noGrp="1"/>
          </p:cNvSpPr>
          <p:nvPr>
            <p:ph idx="1"/>
          </p:nvPr>
        </p:nvSpPr>
        <p:spPr>
          <a:xfrm>
            <a:off x="381000" y="1537930"/>
            <a:ext cx="8382000" cy="4862870"/>
          </a:xfrm>
        </p:spPr>
        <p:txBody>
          <a:bodyPr/>
          <a:lstStyle/>
          <a:p>
            <a:r>
              <a:rPr lang="en-US" sz="2400" dirty="0" smtClean="0"/>
              <a:t>Before, no quality of service for Remote Desktop (formerly called Terminal Server) users</a:t>
            </a:r>
          </a:p>
          <a:p>
            <a:pPr lvl="1"/>
            <a:r>
              <a:rPr lang="en-US" sz="2000" dirty="0" smtClean="0"/>
              <a:t>One user could hog server’s CPU</a:t>
            </a:r>
          </a:p>
          <a:p>
            <a:r>
              <a:rPr lang="en-US" sz="2400" dirty="0" smtClean="0"/>
              <a:t>Now, Remote Desktop role automatically enables DFSS</a:t>
            </a:r>
          </a:p>
          <a:p>
            <a:pPr lvl="1"/>
            <a:r>
              <a:rPr lang="en-US" sz="2000" dirty="0" smtClean="0"/>
              <a:t>Sessions are given weight 1-9 (default is 5)</a:t>
            </a:r>
          </a:p>
          <a:p>
            <a:pPr lvl="2"/>
            <a:r>
              <a:rPr lang="en-US" sz="1800" dirty="0" smtClean="0"/>
              <a:t>Internal API can set weight</a:t>
            </a:r>
          </a:p>
          <a:p>
            <a:r>
              <a:rPr lang="en-US" sz="2400" dirty="0" smtClean="0"/>
              <a:t>Each session given CPU budget </a:t>
            </a:r>
          </a:p>
          <a:p>
            <a:pPr lvl="1"/>
            <a:r>
              <a:rPr lang="en-US" sz="2000" dirty="0" smtClean="0"/>
              <a:t>Over 150ms interval: </a:t>
            </a:r>
            <a:br>
              <a:rPr lang="en-US" sz="2000" dirty="0" smtClean="0"/>
            </a:br>
            <a:r>
              <a:rPr lang="en-US" sz="2000" dirty="0" smtClean="0"/>
              <a:t>Cycles per Interval / Total Weights * Session Weight</a:t>
            </a:r>
          </a:p>
          <a:p>
            <a:pPr lvl="1"/>
            <a:r>
              <a:rPr lang="en-US" sz="2000" dirty="0" smtClean="0"/>
              <a:t>Budget charge happens at every scheduler event</a:t>
            </a:r>
          </a:p>
          <a:p>
            <a:r>
              <a:rPr lang="en-US" sz="2400" dirty="0" smtClean="0"/>
              <a:t>When session exceeds quota, its threads go to idle-only queue</a:t>
            </a:r>
          </a:p>
          <a:p>
            <a:pPr lvl="1"/>
            <a:r>
              <a:rPr lang="en-US" sz="2200" dirty="0" smtClean="0"/>
              <a:t>Scheduled only when no other session wants to run</a:t>
            </a:r>
          </a:p>
          <a:p>
            <a:pPr lvl="1"/>
            <a:r>
              <a:rPr lang="en-US" sz="2000" dirty="0" smtClean="0"/>
              <a:t>At end of interval, all threads made ready to run</a:t>
            </a:r>
            <a:endParaRPr lang="en-US"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Scheduling Policy Improvements</a:t>
            </a:r>
            <a:endParaRPr lang="en-US" dirty="0"/>
          </a:p>
        </p:txBody>
      </p:sp>
      <p:sp>
        <p:nvSpPr>
          <p:cNvPr id="3" name="Text Placeholder 2"/>
          <p:cNvSpPr>
            <a:spLocks noGrp="1"/>
          </p:cNvSpPr>
          <p:nvPr>
            <p:ph type="body" sz="quarter" idx="10"/>
          </p:nvPr>
        </p:nvSpPr>
        <p:spPr>
          <a:xfrm>
            <a:off x="381000" y="1140053"/>
            <a:ext cx="8382000" cy="5032147"/>
          </a:xfrm>
        </p:spPr>
        <p:txBody>
          <a:bodyPr/>
          <a:lstStyle/>
          <a:p>
            <a:r>
              <a:rPr lang="en-GB" sz="2000" dirty="0" smtClean="0"/>
              <a:t>Load Balancing enhancements</a:t>
            </a:r>
          </a:p>
          <a:p>
            <a:pPr lvl="1"/>
            <a:r>
              <a:rPr lang="en-GB" sz="1800" dirty="0" smtClean="0"/>
              <a:t>Scheduler implements local maxima scheduling for performance</a:t>
            </a:r>
          </a:p>
          <a:p>
            <a:pPr lvl="1"/>
            <a:r>
              <a:rPr lang="en-GB" sz="1800" dirty="0" smtClean="0"/>
              <a:t>Leads to inversions - high priority threads can wait while low priority threads run</a:t>
            </a:r>
          </a:p>
          <a:p>
            <a:pPr lvl="1"/>
            <a:r>
              <a:rPr lang="en-GB" sz="1800" dirty="0" smtClean="0"/>
              <a:t>Balance set manager now periodically examines busy NUMA nodes and migrates threads to ensure higher priority threads execute</a:t>
            </a:r>
            <a:endParaRPr lang="en-GB" sz="2000" dirty="0" smtClean="0"/>
          </a:p>
          <a:p>
            <a:r>
              <a:rPr lang="en-GB" sz="2000" dirty="0" smtClean="0"/>
              <a:t>Work stealing algorithm enhanced</a:t>
            </a:r>
          </a:p>
          <a:p>
            <a:pPr lvl="1"/>
            <a:r>
              <a:rPr lang="en-GB" sz="1800" dirty="0" smtClean="0"/>
              <a:t>Avoids scanning idle processors, increasing idle residency</a:t>
            </a:r>
          </a:p>
          <a:p>
            <a:pPr lvl="1"/>
            <a:r>
              <a:rPr lang="en-GB" sz="1800" dirty="0" smtClean="0"/>
              <a:t>Threads stolen from closer NUMA nodes first, limiting the migration penalty</a:t>
            </a:r>
            <a:endParaRPr lang="en-GB" sz="2000" dirty="0" smtClean="0"/>
          </a:p>
          <a:p>
            <a:r>
              <a:rPr lang="en-GB" sz="2000" dirty="0" smtClean="0"/>
              <a:t>Foreground boost handoff improvements</a:t>
            </a:r>
          </a:p>
          <a:p>
            <a:pPr lvl="1"/>
            <a:r>
              <a:rPr lang="en-GB" sz="1800" dirty="0" smtClean="0"/>
              <a:t>Ensure foreground priority boost maintained in common priority inheritance scenarios</a:t>
            </a:r>
          </a:p>
          <a:p>
            <a:pPr lvl="1"/>
            <a:r>
              <a:rPr lang="en-GB" sz="1800" dirty="0" smtClean="0"/>
              <a:t>Improves responsiveness for client MP systems</a:t>
            </a:r>
          </a:p>
          <a:p>
            <a:r>
              <a:rPr lang="en-GB" sz="2000" dirty="0" smtClean="0"/>
              <a:t>Boosting removed from unfair locks</a:t>
            </a:r>
          </a:p>
          <a:p>
            <a:pPr lvl="1"/>
            <a:r>
              <a:rPr lang="en-GB" sz="1800" dirty="0" smtClean="0"/>
              <a:t>Prevents priority boost proliferation</a:t>
            </a:r>
          </a:p>
          <a:p>
            <a:pPr lvl="1"/>
            <a:r>
              <a:rPr lang="en-GB" sz="1800" dirty="0" smtClean="0"/>
              <a:t>Eliminates unnecessary </a:t>
            </a:r>
            <a:r>
              <a:rPr lang="en-GB" sz="1800" dirty="0" err="1" smtClean="0"/>
              <a:t>preemptions</a:t>
            </a:r>
            <a:endParaRPr lang="en-GB" sz="1800" dirty="0" smtClean="0"/>
          </a:p>
        </p:txBody>
      </p:sp>
    </p:spTree>
    <p:extLst>
      <p:ext uri="{BB962C8B-B14F-4D97-AF65-F5344CB8AC3E}">
        <p14:creationId xmlns:p14="http://schemas.microsoft.com/office/powerpoint/2010/main" val="7783255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User Mode Scheduling (UMS) </a:t>
            </a:r>
            <a:endParaRPr lang="en-US" dirty="0"/>
          </a:p>
        </p:txBody>
      </p:sp>
      <p:sp>
        <p:nvSpPr>
          <p:cNvPr id="39" name="Content Placeholder 2"/>
          <p:cNvSpPr>
            <a:spLocks noGrp="1"/>
          </p:cNvSpPr>
          <p:nvPr>
            <p:ph idx="1"/>
          </p:nvPr>
        </p:nvSpPr>
        <p:spPr>
          <a:xfrm>
            <a:off x="381000" y="1447799"/>
            <a:ext cx="8382000" cy="3730252"/>
          </a:xfrm>
        </p:spPr>
        <p:txBody>
          <a:bodyPr/>
          <a:lstStyle/>
          <a:p>
            <a:r>
              <a:rPr lang="en-US" sz="2800" dirty="0" smtClean="0"/>
              <a:t>Avoiding lock contention gives the best scaling</a:t>
            </a:r>
          </a:p>
          <a:p>
            <a:r>
              <a:rPr lang="en-US" sz="2800" dirty="0" smtClean="0"/>
              <a:t>Cooperative scheduling in user-mode avoids contention and context switches</a:t>
            </a:r>
          </a:p>
          <a:p>
            <a:r>
              <a:rPr lang="en-US" sz="2800" dirty="0" smtClean="0"/>
              <a:t>Limitation of Fibers is that the kernel doesn’t know about them</a:t>
            </a:r>
          </a:p>
          <a:p>
            <a:pPr lvl="1"/>
            <a:r>
              <a:rPr lang="en-US" sz="2400" dirty="0" smtClean="0"/>
              <a:t>Some system calls have state associated with underlying thread</a:t>
            </a:r>
          </a:p>
          <a:p>
            <a:pPr lvl="1"/>
            <a:r>
              <a:rPr lang="en-US" sz="2400" dirty="0" smtClean="0"/>
              <a:t>If Fibers make system calls, state can become corrupt</a:t>
            </a:r>
          </a:p>
          <a:p>
            <a:endParaRPr lang="en-US" sz="2800" dirty="0" smtClean="0"/>
          </a:p>
        </p:txBody>
      </p:sp>
      <p:sp>
        <p:nvSpPr>
          <p:cNvPr id="7" name="Text Placeholder 2"/>
          <p:cNvSpPr txBox="1">
            <a:spLocks/>
          </p:cNvSpPr>
          <p:nvPr/>
        </p:nvSpPr>
        <p:spPr>
          <a:xfrm>
            <a:off x="367747" y="1215888"/>
            <a:ext cx="8577469" cy="914096"/>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Pct val="125000"/>
              <a:buFontTx/>
              <a:buBlip>
                <a:blip r:embed="rId3"/>
              </a:buBlip>
              <a:tabLst/>
              <a:defRPr/>
            </a:pPr>
            <a:endParaRPr kumimoji="0" lang="en-US" sz="3200" b="0" i="0" u="none" strike="noStrike" kern="1200" cap="none" spc="0" normalizeH="0" baseline="0" noProof="0" dirty="0" smtClean="0">
              <a:ln>
                <a:noFill/>
              </a:ln>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uLnTx/>
              <a:uFillTx/>
              <a:latin typeface="+mn-lt"/>
              <a:ea typeface="+mn-ea"/>
              <a:cs typeface="+mn-cs"/>
            </a:endParaRPr>
          </a:p>
        </p:txBody>
      </p:sp>
    </p:spTree>
    <p:extLst>
      <p:ext uri="{BB962C8B-B14F-4D97-AF65-F5344CB8AC3E}">
        <p14:creationId xmlns:p14="http://schemas.microsoft.com/office/powerpoint/2010/main" val="41509921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UMS (Cont) </a:t>
            </a:r>
            <a:endParaRPr lang="en-US" dirty="0"/>
          </a:p>
        </p:txBody>
      </p:sp>
      <p:sp>
        <p:nvSpPr>
          <p:cNvPr id="3" name="Content Placeholder 2"/>
          <p:cNvSpPr>
            <a:spLocks noGrp="1"/>
          </p:cNvSpPr>
          <p:nvPr>
            <p:ph idx="1"/>
          </p:nvPr>
        </p:nvSpPr>
        <p:spPr>
          <a:xfrm>
            <a:off x="381000" y="1447799"/>
            <a:ext cx="8382000" cy="4425827"/>
          </a:xfrm>
        </p:spPr>
        <p:txBody>
          <a:bodyPr/>
          <a:lstStyle/>
          <a:p>
            <a:r>
              <a:rPr lang="en-US" dirty="0" smtClean="0"/>
              <a:t>UMS solves thread state problem by separating user-mode thread and kernel-mode thread</a:t>
            </a:r>
          </a:p>
          <a:p>
            <a:pPr lvl="1"/>
            <a:r>
              <a:rPr lang="en-US" dirty="0" smtClean="0"/>
              <a:t>Switching between user-threads doesn’t switch kernel thread</a:t>
            </a:r>
          </a:p>
          <a:p>
            <a:pPr lvl="1"/>
            <a:r>
              <a:rPr lang="en-US" dirty="0" smtClean="0"/>
              <a:t>When a user-mode thread goes into kernel mode, it switches to the corresponding kernel thread</a:t>
            </a:r>
          </a:p>
          <a:p>
            <a:r>
              <a:rPr lang="en-US" dirty="0" smtClean="0"/>
              <a:t>Concurrent runtimes like </a:t>
            </a:r>
            <a:r>
              <a:rPr lang="en-US" dirty="0" err="1" smtClean="0"/>
              <a:t>ConcRT</a:t>
            </a:r>
            <a:r>
              <a:rPr lang="en-US" dirty="0" smtClean="0"/>
              <a:t> (Visual Studio) use UMS</a:t>
            </a:r>
          </a:p>
        </p:txBody>
      </p:sp>
    </p:spTree>
    <p:extLst>
      <p:ext uri="{BB962C8B-B14F-4D97-AF65-F5344CB8AC3E}">
        <p14:creationId xmlns:p14="http://schemas.microsoft.com/office/powerpoint/2010/main" val="14927900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Thread Scheduling vs UMS</a:t>
            </a:r>
            <a:endParaRPr lang="en-US" dirty="0"/>
          </a:p>
        </p:txBody>
      </p:sp>
      <p:cxnSp>
        <p:nvCxnSpPr>
          <p:cNvPr id="4" name="Straight Connector 3"/>
          <p:cNvCxnSpPr/>
          <p:nvPr/>
        </p:nvCxnSpPr>
        <p:spPr bwMode="auto">
          <a:xfrm>
            <a:off x="333375" y="4076700"/>
            <a:ext cx="8029575"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5875" cap="flat" cmpd="dbl" algn="ctr">
            <a:solidFill>
              <a:schemeClr val="bg1">
                <a:lumMod val="60000"/>
                <a:lumOff val="40000"/>
              </a:schemeClr>
            </a:solidFill>
            <a:prstDash val="lgDashDot"/>
            <a:round/>
            <a:headEnd type="none" w="med" len="med"/>
            <a:tailEnd type="none" w="med" len="med"/>
          </a:ln>
          <a:effectLst/>
        </p:spPr>
      </p:cxnSp>
      <p:sp>
        <p:nvSpPr>
          <p:cNvPr id="5" name="TextBox 4"/>
          <p:cNvSpPr txBox="1"/>
          <p:nvPr/>
        </p:nvSpPr>
        <p:spPr>
          <a:xfrm>
            <a:off x="2233422" y="2722626"/>
            <a:ext cx="530915" cy="230832"/>
          </a:xfrm>
          <a:prstGeom prst="rect">
            <a:avLst/>
          </a:prstGeom>
          <a:noFill/>
        </p:spPr>
        <p:txBody>
          <a:bodyPr wrap="none" rtlCol="0">
            <a:spAutoFit/>
          </a:bodyPr>
          <a:lstStyle/>
          <a:p>
            <a:r>
              <a:rPr lang="en-US" sz="900" dirty="0" smtClean="0"/>
              <a:t>Core 2</a:t>
            </a:r>
            <a:endParaRPr lang="en-US" sz="900" dirty="0"/>
          </a:p>
        </p:txBody>
      </p:sp>
      <p:sp>
        <p:nvSpPr>
          <p:cNvPr id="6" name="Rounded Rectangle 5"/>
          <p:cNvSpPr/>
          <p:nvPr/>
        </p:nvSpPr>
        <p:spPr>
          <a:xfrm>
            <a:off x="4796601" y="3033141"/>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solidFill>
                  <a:schemeClr val="bg1"/>
                </a:solidFill>
              </a:rPr>
              <a:t>Thread</a:t>
            </a:r>
          </a:p>
          <a:p>
            <a:pPr algn="ctr"/>
            <a:r>
              <a:rPr lang="en-US" sz="1200" dirty="0" smtClean="0">
                <a:solidFill>
                  <a:schemeClr val="bg1"/>
                </a:solidFill>
              </a:rPr>
              <a:t>3</a:t>
            </a:r>
            <a:endParaRPr lang="en-US" sz="1200" dirty="0">
              <a:solidFill>
                <a:schemeClr val="bg1"/>
              </a:solidFill>
            </a:endParaRPr>
          </a:p>
        </p:txBody>
      </p:sp>
      <p:grpSp>
        <p:nvGrpSpPr>
          <p:cNvPr id="7" name="Group 21"/>
          <p:cNvGrpSpPr/>
          <p:nvPr/>
        </p:nvGrpSpPr>
        <p:grpSpPr>
          <a:xfrm>
            <a:off x="4608576" y="2026098"/>
            <a:ext cx="4097274" cy="535595"/>
            <a:chOff x="2286000" y="5278314"/>
            <a:chExt cx="1447800" cy="535595"/>
          </a:xfrm>
        </p:grpSpPr>
        <p:sp>
          <p:nvSpPr>
            <p:cNvPr id="8" name="TextBox 7"/>
            <p:cNvSpPr txBox="1"/>
            <p:nvPr/>
          </p:nvSpPr>
          <p:spPr>
            <a:xfrm>
              <a:off x="2286000" y="5278314"/>
              <a:ext cx="1447800" cy="307777"/>
            </a:xfrm>
            <a:prstGeom prst="rect">
              <a:avLst/>
            </a:prstGeom>
            <a:noFill/>
          </p:spPr>
          <p:txBody>
            <a:bodyPr wrap="square" rtlCol="0">
              <a:spAutoFit/>
            </a:bodyPr>
            <a:lstStyle/>
            <a:p>
              <a:pPr algn="ctr"/>
              <a:r>
                <a:rPr lang="en-US" sz="1400" dirty="0" smtClean="0"/>
                <a:t>Non-running threads</a:t>
              </a:r>
            </a:p>
          </p:txBody>
        </p:sp>
        <p:sp>
          <p:nvSpPr>
            <p:cNvPr id="9" name="Right Brace 8"/>
            <p:cNvSpPr/>
            <p:nvPr/>
          </p:nvSpPr>
          <p:spPr>
            <a:xfrm rot="16200000">
              <a:off x="2857500" y="5090009"/>
              <a:ext cx="228600" cy="121920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 name="TextBox 9"/>
          <p:cNvSpPr txBox="1"/>
          <p:nvPr/>
        </p:nvSpPr>
        <p:spPr>
          <a:xfrm>
            <a:off x="1334643" y="2734437"/>
            <a:ext cx="530915" cy="230832"/>
          </a:xfrm>
          <a:prstGeom prst="rect">
            <a:avLst/>
          </a:prstGeom>
          <a:noFill/>
        </p:spPr>
        <p:txBody>
          <a:bodyPr wrap="none" rtlCol="0">
            <a:spAutoFit/>
          </a:bodyPr>
          <a:lstStyle/>
          <a:p>
            <a:r>
              <a:rPr lang="en-US" sz="900" dirty="0" smtClean="0"/>
              <a:t>Core 1</a:t>
            </a:r>
            <a:endParaRPr lang="en-US" sz="900" dirty="0"/>
          </a:p>
        </p:txBody>
      </p:sp>
      <p:sp>
        <p:nvSpPr>
          <p:cNvPr id="11" name="Rounded Rectangle 10"/>
          <p:cNvSpPr/>
          <p:nvPr/>
        </p:nvSpPr>
        <p:spPr>
          <a:xfrm>
            <a:off x="5729859" y="3027045"/>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solidFill>
                  <a:schemeClr val="bg1"/>
                </a:solidFill>
              </a:rPr>
              <a:t>Thread</a:t>
            </a:r>
          </a:p>
          <a:p>
            <a:pPr algn="ctr"/>
            <a:r>
              <a:rPr lang="en-US" sz="1200" dirty="0" smtClean="0">
                <a:solidFill>
                  <a:schemeClr val="bg1"/>
                </a:solidFill>
              </a:rPr>
              <a:t>4</a:t>
            </a:r>
            <a:endParaRPr lang="en-US" sz="1200" dirty="0">
              <a:solidFill>
                <a:schemeClr val="bg1"/>
              </a:solidFill>
            </a:endParaRPr>
          </a:p>
        </p:txBody>
      </p:sp>
      <p:sp>
        <p:nvSpPr>
          <p:cNvPr id="12" name="Rounded Rectangle 11"/>
          <p:cNvSpPr/>
          <p:nvPr/>
        </p:nvSpPr>
        <p:spPr>
          <a:xfrm>
            <a:off x="6675501" y="3027045"/>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solidFill>
                  <a:schemeClr val="bg1"/>
                </a:solidFill>
              </a:rPr>
              <a:t>Thread</a:t>
            </a:r>
          </a:p>
          <a:p>
            <a:pPr algn="ctr"/>
            <a:r>
              <a:rPr lang="en-US" sz="1200" dirty="0" smtClean="0">
                <a:solidFill>
                  <a:schemeClr val="bg1"/>
                </a:solidFill>
              </a:rPr>
              <a:t>5</a:t>
            </a:r>
            <a:endParaRPr lang="en-US" sz="1200" dirty="0">
              <a:solidFill>
                <a:schemeClr val="bg1"/>
              </a:solidFill>
            </a:endParaRPr>
          </a:p>
        </p:txBody>
      </p:sp>
      <p:sp>
        <p:nvSpPr>
          <p:cNvPr id="13" name="Rounded Rectangle 12"/>
          <p:cNvSpPr/>
          <p:nvPr/>
        </p:nvSpPr>
        <p:spPr>
          <a:xfrm>
            <a:off x="1196151" y="3033141"/>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t>Thread</a:t>
            </a:r>
          </a:p>
          <a:p>
            <a:pPr algn="ctr"/>
            <a:r>
              <a:rPr lang="en-US" sz="1200" dirty="0" smtClean="0"/>
              <a:t>1</a:t>
            </a:r>
            <a:endParaRPr lang="en-US" sz="1200" dirty="0"/>
          </a:p>
        </p:txBody>
      </p:sp>
      <p:sp>
        <p:nvSpPr>
          <p:cNvPr id="14" name="Rounded Rectangle 13"/>
          <p:cNvSpPr/>
          <p:nvPr/>
        </p:nvSpPr>
        <p:spPr>
          <a:xfrm>
            <a:off x="2129601" y="3035808"/>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t>Thread</a:t>
            </a:r>
          </a:p>
          <a:p>
            <a:pPr algn="ctr"/>
            <a:r>
              <a:rPr lang="en-US" sz="1200" dirty="0" smtClean="0"/>
              <a:t>2</a:t>
            </a:r>
            <a:endParaRPr lang="en-US" sz="1200" dirty="0"/>
          </a:p>
        </p:txBody>
      </p:sp>
      <p:sp>
        <p:nvSpPr>
          <p:cNvPr id="15" name="Rounded Rectangle 14"/>
          <p:cNvSpPr/>
          <p:nvPr/>
        </p:nvSpPr>
        <p:spPr>
          <a:xfrm>
            <a:off x="7608951" y="3035808"/>
            <a:ext cx="740664" cy="1828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solidFill>
                  <a:schemeClr val="bg1"/>
                </a:solidFill>
              </a:rPr>
              <a:t>Thread</a:t>
            </a:r>
          </a:p>
          <a:p>
            <a:pPr algn="ctr"/>
            <a:r>
              <a:rPr lang="en-US" sz="1200" dirty="0" smtClean="0">
                <a:solidFill>
                  <a:schemeClr val="bg1"/>
                </a:solidFill>
              </a:rPr>
              <a:t>6</a:t>
            </a:r>
            <a:endParaRPr lang="en-US" sz="1200" dirty="0">
              <a:solidFill>
                <a:schemeClr val="bg1"/>
              </a:solidFill>
            </a:endParaRPr>
          </a:p>
        </p:txBody>
      </p:sp>
      <p:cxnSp>
        <p:nvCxnSpPr>
          <p:cNvPr id="16" name="Straight Connector 15"/>
          <p:cNvCxnSpPr/>
          <p:nvPr/>
        </p:nvCxnSpPr>
        <p:spPr bwMode="auto">
          <a:xfrm>
            <a:off x="333375" y="4076700"/>
            <a:ext cx="8029575"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5875" cap="flat" cmpd="sng" algn="ctr">
            <a:solidFill>
              <a:schemeClr val="accent6">
                <a:lumMod val="75000"/>
              </a:schemeClr>
            </a:solidFill>
            <a:prstDash val="sysDash"/>
            <a:round/>
            <a:headEnd type="none" w="med" len="med"/>
            <a:tailEnd type="none" w="med" len="med"/>
          </a:ln>
          <a:effectLst/>
        </p:spPr>
      </p:cxnSp>
      <p:sp>
        <p:nvSpPr>
          <p:cNvPr id="17" name="TextBox 16"/>
          <p:cNvSpPr txBox="1"/>
          <p:nvPr/>
        </p:nvSpPr>
        <p:spPr>
          <a:xfrm>
            <a:off x="2233422" y="2722626"/>
            <a:ext cx="530915" cy="230832"/>
          </a:xfrm>
          <a:prstGeom prst="rect">
            <a:avLst/>
          </a:prstGeom>
          <a:noFill/>
        </p:spPr>
        <p:txBody>
          <a:bodyPr wrap="none" rtlCol="0">
            <a:spAutoFit/>
          </a:bodyPr>
          <a:lstStyle/>
          <a:p>
            <a:r>
              <a:rPr lang="en-US" sz="900" dirty="0" smtClean="0"/>
              <a:t>Core 2</a:t>
            </a:r>
            <a:endParaRPr lang="en-US" sz="900" dirty="0"/>
          </a:p>
        </p:txBody>
      </p:sp>
      <p:sp>
        <p:nvSpPr>
          <p:cNvPr id="18" name="TextBox 17"/>
          <p:cNvSpPr txBox="1"/>
          <p:nvPr/>
        </p:nvSpPr>
        <p:spPr>
          <a:xfrm>
            <a:off x="1334643" y="2734437"/>
            <a:ext cx="530915" cy="230832"/>
          </a:xfrm>
          <a:prstGeom prst="rect">
            <a:avLst/>
          </a:prstGeom>
          <a:noFill/>
        </p:spPr>
        <p:txBody>
          <a:bodyPr wrap="none" rtlCol="0">
            <a:spAutoFit/>
          </a:bodyPr>
          <a:lstStyle/>
          <a:p>
            <a:r>
              <a:rPr lang="en-US" sz="900" dirty="0" smtClean="0"/>
              <a:t>Core 1</a:t>
            </a:r>
            <a:endParaRPr lang="en-US" sz="900" dirty="0"/>
          </a:p>
        </p:txBody>
      </p:sp>
      <p:sp>
        <p:nvSpPr>
          <p:cNvPr id="19" name="Rounded Rectangle 18"/>
          <p:cNvSpPr/>
          <p:nvPr/>
        </p:nvSpPr>
        <p:spPr>
          <a:xfrm>
            <a:off x="2132838" y="3039618"/>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User</a:t>
            </a:r>
          </a:p>
          <a:p>
            <a:pPr algn="ctr"/>
            <a:r>
              <a:rPr lang="en-US" sz="1200" dirty="0" smtClean="0"/>
              <a:t>Thread</a:t>
            </a:r>
          </a:p>
          <a:p>
            <a:pPr algn="ctr"/>
            <a:r>
              <a:rPr lang="en-US" sz="1200" dirty="0" smtClean="0"/>
              <a:t>2</a:t>
            </a:r>
          </a:p>
        </p:txBody>
      </p:sp>
      <p:sp>
        <p:nvSpPr>
          <p:cNvPr id="20" name="Rounded Rectangle 19"/>
          <p:cNvSpPr/>
          <p:nvPr/>
        </p:nvSpPr>
        <p:spPr>
          <a:xfrm>
            <a:off x="2132838" y="4105275"/>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Kernel</a:t>
            </a:r>
          </a:p>
          <a:p>
            <a:pPr algn="ctr"/>
            <a:r>
              <a:rPr lang="en-US" sz="1200" dirty="0" smtClean="0"/>
              <a:t>Thread</a:t>
            </a:r>
          </a:p>
          <a:p>
            <a:pPr algn="ctr"/>
            <a:r>
              <a:rPr lang="en-US" sz="1200" dirty="0" smtClean="0"/>
              <a:t>2</a:t>
            </a:r>
            <a:endParaRPr lang="en-US" sz="1200" dirty="0"/>
          </a:p>
        </p:txBody>
      </p:sp>
      <p:sp>
        <p:nvSpPr>
          <p:cNvPr id="21" name="Rounded Rectangle 20"/>
          <p:cNvSpPr/>
          <p:nvPr/>
        </p:nvSpPr>
        <p:spPr>
          <a:xfrm>
            <a:off x="1189863" y="3030093"/>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User</a:t>
            </a:r>
          </a:p>
          <a:p>
            <a:pPr algn="ctr"/>
            <a:r>
              <a:rPr lang="en-US" sz="1200" dirty="0" smtClean="0"/>
              <a:t>Thread</a:t>
            </a:r>
          </a:p>
          <a:p>
            <a:pPr algn="ctr"/>
            <a:r>
              <a:rPr lang="en-US" sz="1200" dirty="0" smtClean="0"/>
              <a:t>1</a:t>
            </a:r>
          </a:p>
        </p:txBody>
      </p:sp>
      <p:sp>
        <p:nvSpPr>
          <p:cNvPr id="22" name="Rounded Rectangle 21"/>
          <p:cNvSpPr/>
          <p:nvPr/>
        </p:nvSpPr>
        <p:spPr>
          <a:xfrm>
            <a:off x="1189863" y="4095750"/>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Kernel</a:t>
            </a:r>
          </a:p>
          <a:p>
            <a:pPr algn="ctr"/>
            <a:r>
              <a:rPr lang="en-US" sz="1200" dirty="0" smtClean="0"/>
              <a:t>Thread</a:t>
            </a:r>
          </a:p>
          <a:p>
            <a:pPr algn="ctr"/>
            <a:r>
              <a:rPr lang="en-US" sz="1200" dirty="0" smtClean="0"/>
              <a:t>1</a:t>
            </a:r>
            <a:endParaRPr lang="en-US" sz="1200" dirty="0"/>
          </a:p>
        </p:txBody>
      </p:sp>
      <p:sp>
        <p:nvSpPr>
          <p:cNvPr id="23" name="Rounded Rectangle 22"/>
          <p:cNvSpPr/>
          <p:nvPr/>
        </p:nvSpPr>
        <p:spPr>
          <a:xfrm>
            <a:off x="4790313" y="2601468"/>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User</a:t>
            </a:r>
          </a:p>
          <a:p>
            <a:pPr algn="ctr"/>
            <a:r>
              <a:rPr lang="en-US" sz="1200" dirty="0" smtClean="0"/>
              <a:t>Thread</a:t>
            </a:r>
          </a:p>
          <a:p>
            <a:pPr algn="ctr"/>
            <a:r>
              <a:rPr lang="en-US" sz="1200" dirty="0" smtClean="0"/>
              <a:t>3</a:t>
            </a:r>
          </a:p>
        </p:txBody>
      </p:sp>
      <p:sp>
        <p:nvSpPr>
          <p:cNvPr id="24" name="Rounded Rectangle 23"/>
          <p:cNvSpPr/>
          <p:nvPr/>
        </p:nvSpPr>
        <p:spPr>
          <a:xfrm>
            <a:off x="4790313" y="4552950"/>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Kernel</a:t>
            </a:r>
          </a:p>
          <a:p>
            <a:pPr algn="ctr"/>
            <a:r>
              <a:rPr lang="en-US" sz="1200" dirty="0" smtClean="0"/>
              <a:t>Thread</a:t>
            </a:r>
          </a:p>
          <a:p>
            <a:pPr algn="ctr"/>
            <a:r>
              <a:rPr lang="en-US" sz="1200" dirty="0" smtClean="0"/>
              <a:t>3</a:t>
            </a:r>
            <a:endParaRPr lang="en-US" sz="1200" dirty="0"/>
          </a:p>
        </p:txBody>
      </p:sp>
      <p:sp>
        <p:nvSpPr>
          <p:cNvPr id="25" name="Rounded Rectangle 24"/>
          <p:cNvSpPr/>
          <p:nvPr/>
        </p:nvSpPr>
        <p:spPr>
          <a:xfrm>
            <a:off x="5723763" y="2591943"/>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User</a:t>
            </a:r>
          </a:p>
          <a:p>
            <a:pPr algn="ctr"/>
            <a:r>
              <a:rPr lang="en-US" sz="1200" dirty="0" smtClean="0"/>
              <a:t>Thread</a:t>
            </a:r>
          </a:p>
          <a:p>
            <a:pPr algn="ctr"/>
            <a:r>
              <a:rPr lang="en-US" sz="1200" dirty="0" smtClean="0"/>
              <a:t>4</a:t>
            </a:r>
          </a:p>
        </p:txBody>
      </p:sp>
      <p:sp>
        <p:nvSpPr>
          <p:cNvPr id="26" name="Rounded Rectangle 25"/>
          <p:cNvSpPr/>
          <p:nvPr/>
        </p:nvSpPr>
        <p:spPr>
          <a:xfrm>
            <a:off x="5723763" y="4543425"/>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Kernel</a:t>
            </a:r>
          </a:p>
          <a:p>
            <a:pPr algn="ctr"/>
            <a:r>
              <a:rPr lang="en-US" sz="1200" dirty="0" smtClean="0"/>
              <a:t>Thread</a:t>
            </a:r>
          </a:p>
          <a:p>
            <a:pPr algn="ctr"/>
            <a:r>
              <a:rPr lang="en-US" sz="1200" dirty="0" smtClean="0"/>
              <a:t>4</a:t>
            </a:r>
            <a:endParaRPr lang="en-US" sz="1200" dirty="0"/>
          </a:p>
        </p:txBody>
      </p:sp>
      <p:sp>
        <p:nvSpPr>
          <p:cNvPr id="27" name="Rounded Rectangle 26"/>
          <p:cNvSpPr/>
          <p:nvPr/>
        </p:nvSpPr>
        <p:spPr>
          <a:xfrm>
            <a:off x="6666738" y="2601468"/>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User</a:t>
            </a:r>
          </a:p>
          <a:p>
            <a:pPr algn="ctr"/>
            <a:r>
              <a:rPr lang="en-US" sz="1200" dirty="0" smtClean="0"/>
              <a:t>Thread</a:t>
            </a:r>
          </a:p>
          <a:p>
            <a:pPr algn="ctr"/>
            <a:r>
              <a:rPr lang="en-US" sz="1200" dirty="0" smtClean="0"/>
              <a:t>5</a:t>
            </a:r>
          </a:p>
        </p:txBody>
      </p:sp>
      <p:sp>
        <p:nvSpPr>
          <p:cNvPr id="28" name="Rounded Rectangle 27"/>
          <p:cNvSpPr/>
          <p:nvPr/>
        </p:nvSpPr>
        <p:spPr>
          <a:xfrm>
            <a:off x="6666738" y="4552950"/>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Kernel</a:t>
            </a:r>
          </a:p>
          <a:p>
            <a:pPr algn="ctr"/>
            <a:r>
              <a:rPr lang="en-US" sz="1200" dirty="0" smtClean="0"/>
              <a:t>Thread</a:t>
            </a:r>
            <a:endParaRPr lang="en-US" sz="1200" dirty="0"/>
          </a:p>
          <a:p>
            <a:pPr algn="ctr"/>
            <a:r>
              <a:rPr lang="en-US" sz="1200" dirty="0" smtClean="0"/>
              <a:t>5</a:t>
            </a:r>
          </a:p>
        </p:txBody>
      </p:sp>
      <p:sp>
        <p:nvSpPr>
          <p:cNvPr id="29" name="Rounded Rectangle 28"/>
          <p:cNvSpPr/>
          <p:nvPr/>
        </p:nvSpPr>
        <p:spPr>
          <a:xfrm>
            <a:off x="7600188" y="2610993"/>
            <a:ext cx="740664" cy="100850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User</a:t>
            </a:r>
          </a:p>
          <a:p>
            <a:pPr algn="ctr"/>
            <a:r>
              <a:rPr lang="en-US" sz="1200" dirty="0" smtClean="0"/>
              <a:t>Thread</a:t>
            </a:r>
          </a:p>
          <a:p>
            <a:pPr algn="ctr"/>
            <a:r>
              <a:rPr lang="en-US" sz="1200" dirty="0" smtClean="0"/>
              <a:t>6</a:t>
            </a:r>
          </a:p>
        </p:txBody>
      </p:sp>
      <p:sp>
        <p:nvSpPr>
          <p:cNvPr id="30" name="Rounded Rectangle 29"/>
          <p:cNvSpPr/>
          <p:nvPr/>
        </p:nvSpPr>
        <p:spPr>
          <a:xfrm>
            <a:off x="7600188" y="4562475"/>
            <a:ext cx="740664" cy="76314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Kernel</a:t>
            </a:r>
          </a:p>
          <a:p>
            <a:pPr algn="ctr"/>
            <a:r>
              <a:rPr lang="en-US" sz="1200" dirty="0" smtClean="0"/>
              <a:t>Thread</a:t>
            </a:r>
          </a:p>
          <a:p>
            <a:pPr algn="ctr"/>
            <a:r>
              <a:rPr lang="en-US" sz="1200" dirty="0" smtClean="0"/>
              <a:t>6</a:t>
            </a:r>
            <a:endParaRPr lang="en-US" sz="1200" dirty="0"/>
          </a:p>
        </p:txBody>
      </p:sp>
      <p:sp>
        <p:nvSpPr>
          <p:cNvPr id="31" name="TextBox 30"/>
          <p:cNvSpPr txBox="1"/>
          <p:nvPr/>
        </p:nvSpPr>
        <p:spPr>
          <a:xfrm>
            <a:off x="3128211" y="5562600"/>
            <a:ext cx="2771913"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Thread Scheduling</a:t>
            </a:r>
          </a:p>
        </p:txBody>
      </p:sp>
      <p:sp>
        <p:nvSpPr>
          <p:cNvPr id="32" name="TextBox 31"/>
          <p:cNvSpPr txBox="1"/>
          <p:nvPr/>
        </p:nvSpPr>
        <p:spPr>
          <a:xfrm>
            <a:off x="2807368" y="5567947"/>
            <a:ext cx="3457998"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Cooperative Scheduling</a:t>
            </a:r>
          </a:p>
        </p:txBody>
      </p:sp>
    </p:spTree>
    <p:extLst>
      <p:ext uri="{BB962C8B-B14F-4D97-AF65-F5344CB8AC3E}">
        <p14:creationId xmlns:p14="http://schemas.microsoft.com/office/powerpoint/2010/main" val="102967799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04 0.00834 C -0.04531 0.06389 -0.09115 0.11991 -0.15729 0.11852 C -0.22344 0.11713 -0.38368 0.01343 -0.39583 0.00324 " pathEditMode="relative" rAng="0" ptsTypes="aaA">
                                      <p:cBhvr>
                                        <p:cTn id="6" dur="2000" fill="hold"/>
                                        <p:tgtEl>
                                          <p:spTgt spid="6"/>
                                        </p:tgtEl>
                                        <p:attrNameLst>
                                          <p:attrName>ppt_x</p:attrName>
                                          <p:attrName>ppt_y</p:attrName>
                                        </p:attrNameLst>
                                      </p:cBhvr>
                                      <p:rCtr x="-19800" y="5300"/>
                                    </p:animMotion>
                                  </p:childTnLst>
                                </p:cTn>
                              </p:par>
                              <p:par>
                                <p:cTn id="7" presetID="0" presetClass="path" presetSubtype="0" accel="50000" decel="50000" fill="hold" grpId="0" nodeType="withEffect">
                                  <p:stCondLst>
                                    <p:cond delay="0"/>
                                  </p:stCondLst>
                                  <p:childTnLst>
                                    <p:animMotion origin="layout" path="M -5.55556E-7 -4.44444E-6 C 0.08733 0.07871 0.17517 0.1595 0.24063 0.15926 C 0.30608 0.15903 0.36076 0.03264 0.39236 -0.00069 " pathEditMode="relative" rAng="0" ptsTypes="aaa">
                                      <p:cBhvr>
                                        <p:cTn id="8" dur="2000" fill="hold"/>
                                        <p:tgtEl>
                                          <p:spTgt spid="13"/>
                                        </p:tgtEl>
                                        <p:attrNameLst>
                                          <p:attrName>ppt_x</p:attrName>
                                          <p:attrName>ppt_y</p:attrName>
                                        </p:attrNameLst>
                                      </p:cBhvr>
                                      <p:rCtr x="19600" y="7900"/>
                                    </p:animMotion>
                                  </p:childTnLst>
                                </p:cTn>
                              </p:par>
                            </p:childTnLst>
                          </p:cTn>
                        </p:par>
                        <p:par>
                          <p:cTn id="9" fill="hold">
                            <p:stCondLst>
                              <p:cond delay="2000"/>
                            </p:stCondLst>
                            <p:childTnLst>
                              <p:par>
                                <p:cTn id="10" presetID="0" presetClass="path" presetSubtype="0" accel="50000" decel="50000" fill="hold" grpId="0" nodeType="afterEffect">
                                  <p:stCondLst>
                                    <p:cond delay="0"/>
                                  </p:stCondLst>
                                  <p:childTnLst>
                                    <p:animMotion origin="layout" path="M 7.22222E-6 -1.85185E-6 C 0.05817 0.08009 0.11633 0.16018 0.1823 0.15972 C 0.24827 0.15926 0.32206 0.07824 0.39584 -0.00278 " pathEditMode="relative" ptsTypes="aaA">
                                      <p:cBhvr>
                                        <p:cTn id="11" dur="2000" fill="hold"/>
                                        <p:tgtEl>
                                          <p:spTgt spid="14"/>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00209 -0.00162 C -0.06545 0.08449 -0.13246 0.16991 -0.19895 0.1706 C -0.26545 0.17129 -0.3559 0.03796 -0.39722 0.00301 " pathEditMode="relative" rAng="0" ptsTypes="aaa">
                                      <p:cBhvr>
                                        <p:cTn id="13" dur="2000" fill="hold"/>
                                        <p:tgtEl>
                                          <p:spTgt spid="11"/>
                                        </p:tgtEl>
                                        <p:attrNameLst>
                                          <p:attrName>ppt_x</p:attrName>
                                          <p:attrName>ppt_y</p:attrName>
                                        </p:attrNameLst>
                                      </p:cBhvr>
                                      <p:rCtr x="-20000" y="8600"/>
                                    </p:animMotion>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000"/>
                                        <p:tgtEl>
                                          <p:spTgt spid="13"/>
                                        </p:tgtEl>
                                      </p:cBhvr>
                                    </p:animEffect>
                                    <p:set>
                                      <p:cBhvr>
                                        <p:cTn id="18" dur="1" fill="hold">
                                          <p:stCondLst>
                                            <p:cond delay="1999"/>
                                          </p:stCondLst>
                                        </p:cTn>
                                        <p:tgtEl>
                                          <p:spTgt spid="1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14"/>
                                        </p:tgtEl>
                                      </p:cBhvr>
                                    </p:animEffect>
                                    <p:set>
                                      <p:cBhvr>
                                        <p:cTn id="21" dur="1" fill="hold">
                                          <p:stCondLst>
                                            <p:cond delay="1999"/>
                                          </p:stCondLst>
                                        </p:cTn>
                                        <p:tgtEl>
                                          <p:spTgt spid="1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11"/>
                                        </p:tgtEl>
                                      </p:cBhvr>
                                    </p:animEffect>
                                    <p:set>
                                      <p:cBhvr>
                                        <p:cTn id="27" dur="1" fill="hold">
                                          <p:stCondLst>
                                            <p:cond delay="1999"/>
                                          </p:stCondLst>
                                        </p:cTn>
                                        <p:tgtEl>
                                          <p:spTgt spid="11"/>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12"/>
                                        </p:tgtEl>
                                      </p:cBhvr>
                                    </p:animEffect>
                                    <p:set>
                                      <p:cBhvr>
                                        <p:cTn id="30" dur="1" fill="hold">
                                          <p:stCondLst>
                                            <p:cond delay="1999"/>
                                          </p:stCondLst>
                                        </p:cTn>
                                        <p:tgtEl>
                                          <p:spTgt spid="12"/>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15"/>
                                        </p:tgtEl>
                                      </p:cBhvr>
                                    </p:animEffect>
                                    <p:set>
                                      <p:cBhvr>
                                        <p:cTn id="33" dur="1" fill="hold">
                                          <p:stCondLst>
                                            <p:cond delay="1999"/>
                                          </p:stCondLst>
                                        </p:cTn>
                                        <p:tgtEl>
                                          <p:spTgt spid="15"/>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0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0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20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0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20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0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20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20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0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20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2000"/>
                                        <p:tgtEl>
                                          <p:spTgt spid="30"/>
                                        </p:tgtEl>
                                      </p:cBhvr>
                                    </p:animEffect>
                                  </p:childTnLst>
                                </p:cTn>
                              </p:par>
                              <p:par>
                                <p:cTn id="70" presetID="55" presetClass="exit" presetSubtype="0" fill="hold" grpId="0" nodeType="withEffect">
                                  <p:stCondLst>
                                    <p:cond delay="0"/>
                                  </p:stCondLst>
                                  <p:childTnLst>
                                    <p:anim calcmode="lin" valueType="num">
                                      <p:cBhvr>
                                        <p:cTn id="71" dur="1000"/>
                                        <p:tgtEl>
                                          <p:spTgt spid="31"/>
                                        </p:tgtEl>
                                        <p:attrNameLst>
                                          <p:attrName>ppt_w</p:attrName>
                                        </p:attrNameLst>
                                      </p:cBhvr>
                                      <p:tavLst>
                                        <p:tav tm="0">
                                          <p:val>
                                            <p:strVal val="ppt_w"/>
                                          </p:val>
                                        </p:tav>
                                        <p:tav tm="100000">
                                          <p:val>
                                            <p:strVal val="ppt_w*0.70"/>
                                          </p:val>
                                        </p:tav>
                                      </p:tavLst>
                                    </p:anim>
                                    <p:anim calcmode="lin" valueType="num">
                                      <p:cBhvr>
                                        <p:cTn id="72" dur="1000"/>
                                        <p:tgtEl>
                                          <p:spTgt spid="31"/>
                                        </p:tgtEl>
                                        <p:attrNameLst>
                                          <p:attrName>ppt_h</p:attrName>
                                        </p:attrNameLst>
                                      </p:cBhvr>
                                      <p:tavLst>
                                        <p:tav tm="0">
                                          <p:val>
                                            <p:strVal val="ppt_h"/>
                                          </p:val>
                                        </p:tav>
                                        <p:tav tm="100000">
                                          <p:val>
                                            <p:strVal val="ppt_h"/>
                                          </p:val>
                                        </p:tav>
                                      </p:tavLst>
                                    </p:anim>
                                    <p:animEffect transition="out" filter="fade">
                                      <p:cBhvr>
                                        <p:cTn id="73" dur="1000"/>
                                        <p:tgtEl>
                                          <p:spTgt spid="31"/>
                                        </p:tgtEl>
                                      </p:cBhvr>
                                    </p:animEffect>
                                    <p:set>
                                      <p:cBhvr>
                                        <p:cTn id="74" dur="1" fill="hold">
                                          <p:stCondLst>
                                            <p:cond delay="999"/>
                                          </p:stCondLst>
                                        </p:cTn>
                                        <p:tgtEl>
                                          <p:spTgt spid="31"/>
                                        </p:tgtEl>
                                        <p:attrNameLst>
                                          <p:attrName>style.visibility</p:attrName>
                                        </p:attrNameLst>
                                      </p:cBhvr>
                                      <p:to>
                                        <p:strVal val="hidden"/>
                                      </p:to>
                                    </p:set>
                                  </p:childTnLst>
                                </p:cTn>
                              </p:par>
                            </p:childTnLst>
                          </p:cTn>
                        </p:par>
                        <p:par>
                          <p:cTn id="75" fill="hold">
                            <p:stCondLst>
                              <p:cond delay="2000"/>
                            </p:stCondLst>
                            <p:childTnLst>
                              <p:par>
                                <p:cTn id="76" presetID="55" presetClass="entr" presetSubtype="0"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1000" fill="hold"/>
                                        <p:tgtEl>
                                          <p:spTgt spid="32"/>
                                        </p:tgtEl>
                                        <p:attrNameLst>
                                          <p:attrName>ppt_w</p:attrName>
                                        </p:attrNameLst>
                                      </p:cBhvr>
                                      <p:tavLst>
                                        <p:tav tm="0">
                                          <p:val>
                                            <p:strVal val="#ppt_w*0.70"/>
                                          </p:val>
                                        </p:tav>
                                        <p:tav tm="100000">
                                          <p:val>
                                            <p:strVal val="#ppt_w"/>
                                          </p:val>
                                        </p:tav>
                                      </p:tavLst>
                                    </p:anim>
                                    <p:anim calcmode="lin" valueType="num">
                                      <p:cBhvr>
                                        <p:cTn id="79" dur="1000" fill="hold"/>
                                        <p:tgtEl>
                                          <p:spTgt spid="32"/>
                                        </p:tgtEl>
                                        <p:attrNameLst>
                                          <p:attrName>ppt_h</p:attrName>
                                        </p:attrNameLst>
                                      </p:cBhvr>
                                      <p:tavLst>
                                        <p:tav tm="0">
                                          <p:val>
                                            <p:strVal val="#ppt_h"/>
                                          </p:val>
                                        </p:tav>
                                        <p:tav tm="100000">
                                          <p:val>
                                            <p:strVal val="#ppt_h"/>
                                          </p:val>
                                        </p:tav>
                                      </p:tavLst>
                                    </p:anim>
                                    <p:animEffect transition="in" filter="fade">
                                      <p:cBhvr>
                                        <p:cTn id="80" dur="10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nodeType="clickEffect">
                                  <p:stCondLst>
                                    <p:cond delay="0"/>
                                  </p:stCondLst>
                                  <p:childTnLst>
                                    <p:animMotion origin="layout" path="M 0 0 C 0.09306 -0.07083 0.18629 -0.14167 0.25174 -0.15231 C 0.31719 -0.16296 0.35486 -0.11389 0.39254 -0.06458 " pathEditMode="relative" ptsTypes="aaA">
                                      <p:cBhvr>
                                        <p:cTn id="84" dur="2000" fill="hold"/>
                                        <p:tgtEl>
                                          <p:spTgt spid="21"/>
                                        </p:tgtEl>
                                        <p:attrNameLst>
                                          <p:attrName>ppt_x</p:attrName>
                                          <p:attrName>ppt_y</p:attrName>
                                        </p:attrNameLst>
                                      </p:cBhvr>
                                    </p:animMotion>
                                  </p:childTnLst>
                                </p:cTn>
                              </p:par>
                              <p:par>
                                <p:cTn id="85" presetID="0" presetClass="path" presetSubtype="0" accel="50000" decel="50000" fill="hold" nodeType="withEffect">
                                  <p:stCondLst>
                                    <p:cond delay="0"/>
                                  </p:stCondLst>
                                  <p:childTnLst>
                                    <p:animMotion origin="layout" path="M 0 0 C -0.0382 -0.05972 -0.07622 -0.11945 -0.14167 -0.1088 C -0.20712 -0.09815 -0.29983 -0.01736 -0.39254 0.06342 " pathEditMode="relative" ptsTypes="aaA">
                                      <p:cBhvr>
                                        <p:cTn id="86" dur="2000" fill="hold"/>
                                        <p:tgtEl>
                                          <p:spTgt spid="23"/>
                                        </p:tgtEl>
                                        <p:attrNameLst>
                                          <p:attrName>ppt_x</p:attrName>
                                          <p:attrName>ppt_y</p:attrName>
                                        </p:attrNameLst>
                                      </p:cBhvr>
                                    </p:animMotion>
                                  </p:childTnLst>
                                </p:cTn>
                              </p:par>
                            </p:childTnLst>
                          </p:cTn>
                        </p:par>
                        <p:par>
                          <p:cTn id="87" fill="hold">
                            <p:stCondLst>
                              <p:cond delay="2000"/>
                            </p:stCondLst>
                            <p:childTnLst>
                              <p:par>
                                <p:cTn id="88" presetID="0" presetClass="path" presetSubtype="0" accel="50000" decel="50000" fill="hold" grpId="1" nodeType="afterEffect">
                                  <p:stCondLst>
                                    <p:cond delay="0"/>
                                  </p:stCondLst>
                                  <p:childTnLst>
                                    <p:animMotion origin="layout" path="M 0 0 C 0.06806 -0.08287 0.13612 -0.16574 0.20174 -0.17662 C 0.26737 -0.1875 0.33073 -0.12662 0.39427 -0.06551 " pathEditMode="relative" ptsTypes="aaA">
                                      <p:cBhvr>
                                        <p:cTn id="89" dur="2000" fill="hold"/>
                                        <p:tgtEl>
                                          <p:spTgt spid="19"/>
                                        </p:tgtEl>
                                        <p:attrNameLst>
                                          <p:attrName>ppt_x</p:attrName>
                                          <p:attrName>ppt_y</p:attrName>
                                        </p:attrNameLst>
                                      </p:cBhvr>
                                    </p:animMotion>
                                  </p:childTnLst>
                                </p:cTn>
                              </p:par>
                              <p:par>
                                <p:cTn id="90" presetID="0" presetClass="path" presetSubtype="0" accel="50000" decel="50000" fill="hold" grpId="1" nodeType="withEffect">
                                  <p:stCondLst>
                                    <p:cond delay="0"/>
                                  </p:stCondLst>
                                  <p:childTnLst>
                                    <p:animMotion origin="layout" path="M 0 0 C -0.05052 -0.06991 -0.10104 -0.13958 -0.16666 -0.12893 C -0.23229 -0.11829 -0.31284 -0.02708 -0.3934 0.06435 " pathEditMode="relative" ptsTypes="aaA">
                                      <p:cBhvr>
                                        <p:cTn id="91" dur="2000" fill="hold"/>
                                        <p:tgtEl>
                                          <p:spTgt spid="25"/>
                                        </p:tgtEl>
                                        <p:attrNameLst>
                                          <p:attrName>ppt_x</p:attrName>
                                          <p:attrName>ppt_y</p:attrName>
                                        </p:attrNameLst>
                                      </p:cBhvr>
                                    </p:animMotion>
                                  </p:childTnLst>
                                </p:cTn>
                              </p:par>
                            </p:childTnLst>
                          </p:cTn>
                        </p:par>
                        <p:par>
                          <p:cTn id="92" fill="hold">
                            <p:stCondLst>
                              <p:cond delay="4000"/>
                            </p:stCondLst>
                            <p:childTnLst>
                              <p:par>
                                <p:cTn id="93" presetID="0" presetClass="path" presetSubtype="0" accel="50000" decel="50000" fill="hold" grpId="1" nodeType="afterEffect">
                                  <p:stCondLst>
                                    <p:cond delay="0"/>
                                  </p:stCondLst>
                                  <p:childTnLst>
                                    <p:animMotion origin="layout" path="M -0.39254 0.06343 C -0.28698 -0.02755 -0.18143 -0.11829 -0.08177 -0.1287 C 0.01788 -0.13912 0.1118 -0.06898 0.20573 0.00116 " pathEditMode="relative" rAng="0" ptsTypes="aaA">
                                      <p:cBhvr>
                                        <p:cTn id="94" dur="2000" fill="hold"/>
                                        <p:tgtEl>
                                          <p:spTgt spid="23"/>
                                        </p:tgtEl>
                                        <p:attrNameLst>
                                          <p:attrName>ppt_x</p:attrName>
                                          <p:attrName>ppt_y</p:attrName>
                                        </p:attrNameLst>
                                      </p:cBhvr>
                                      <p:rCtr x="29900" y="-10100"/>
                                    </p:animMotion>
                                  </p:childTnLst>
                                </p:cTn>
                              </p:par>
                              <p:par>
                                <p:cTn id="95" presetID="0" presetClass="path" presetSubtype="0" accel="50000" decel="50000" fill="hold" grpId="1" nodeType="withEffect">
                                  <p:stCondLst>
                                    <p:cond delay="0"/>
                                  </p:stCondLst>
                                  <p:childTnLst>
                                    <p:animMotion origin="layout" path="M 0 0 C -0.10226 -0.06852 -0.20452 -0.1368 -0.30417 -0.12662 C -0.40382 -0.11643 -0.50104 -0.02778 -0.59827 0.06111 " pathEditMode="relative" ptsTypes="aaA">
                                      <p:cBhvr>
                                        <p:cTn id="96" dur="2000" fill="hold"/>
                                        <p:tgtEl>
                                          <p:spTgt spid="27"/>
                                        </p:tgtEl>
                                        <p:attrNameLst>
                                          <p:attrName>ppt_x</p:attrName>
                                          <p:attrName>ppt_y</p:attrName>
                                        </p:attrNameLst>
                                      </p:cBhvr>
                                    </p:animMotion>
                                  </p:childTnLst>
                                </p:cTn>
                              </p:par>
                            </p:childTnLst>
                          </p:cTn>
                        </p:par>
                        <p:par>
                          <p:cTn id="97" fill="hold">
                            <p:stCondLst>
                              <p:cond delay="6000"/>
                            </p:stCondLst>
                            <p:childTnLst>
                              <p:par>
                                <p:cTn id="98" presetID="0" presetClass="path" presetSubtype="0" accel="50000" decel="50000" fill="hold" grpId="2" nodeType="afterEffect">
                                  <p:stCondLst>
                                    <p:cond delay="0"/>
                                  </p:stCondLst>
                                  <p:childTnLst>
                                    <p:animMotion origin="layout" path="M -0.3934 0.06435 C -0.32743 -0.01828 -0.26128 -0.10092 -0.16163 -0.11111 C -0.06198 -0.12129 0.07101 -0.05902 0.20417 0.00324 " pathEditMode="relative" rAng="0" ptsTypes="aaA">
                                      <p:cBhvr>
                                        <p:cTn id="99" dur="2000" fill="hold"/>
                                        <p:tgtEl>
                                          <p:spTgt spid="25"/>
                                        </p:tgtEl>
                                        <p:attrNameLst>
                                          <p:attrName>ppt_x</p:attrName>
                                          <p:attrName>ppt_y</p:attrName>
                                        </p:attrNameLst>
                                      </p:cBhvr>
                                      <p:rCtr x="29900" y="-9300"/>
                                    </p:animMotion>
                                  </p:childTnLst>
                                </p:cTn>
                              </p:par>
                              <p:par>
                                <p:cTn id="100" presetID="0" presetClass="path" presetSubtype="0" accel="50000" decel="50000" fill="hold" grpId="1" nodeType="withEffect">
                                  <p:stCondLst>
                                    <p:cond delay="0"/>
                                  </p:stCondLst>
                                  <p:childTnLst>
                                    <p:animMotion origin="layout" path="M 0 0 C -0.12066 -0.07037 -0.24114 -0.14051 -0.3408 -0.13009 C -0.44045 -0.11967 -0.51909 -0.0287 -0.59757 0.06227 " pathEditMode="relative" ptsTypes="aaA">
                                      <p:cBhvr>
                                        <p:cTn id="101" dur="2000" fill="hold"/>
                                        <p:tgtEl>
                                          <p:spTgt spid="29"/>
                                        </p:tgtEl>
                                        <p:attrNameLst>
                                          <p:attrName>ppt_x</p:attrName>
                                          <p:attrName>ppt_y</p:attrName>
                                        </p:attrNameLst>
                                      </p:cBhvr>
                                    </p:animMotion>
                                  </p:childTnLst>
                                </p:cTn>
                              </p:par>
                            </p:childTnLst>
                          </p:cTn>
                        </p:par>
                      </p:childTnLst>
                    </p:cTn>
                  </p:par>
                  <p:par>
                    <p:cTn id="102" fill="hold">
                      <p:stCondLst>
                        <p:cond delay="indefinite"/>
                      </p:stCondLst>
                      <p:childTnLst>
                        <p:par>
                          <p:cTn id="103" fill="hold">
                            <p:stCondLst>
                              <p:cond delay="0"/>
                            </p:stCondLst>
                            <p:childTnLst>
                              <p:par>
                                <p:cTn id="104" presetID="0" presetClass="path" presetSubtype="0" accel="50000" decel="50000" fill="hold" grpId="1" nodeType="clickEffect">
                                  <p:stCondLst>
                                    <p:cond delay="0"/>
                                  </p:stCondLst>
                                  <p:childTnLst>
                                    <p:animMotion origin="layout" path="M 0 0 C 0.10052 0.09491 0.20122 0.19005 0.30087 0.20116 C 0.40052 0.21227 0.54861 0.08473 0.59827 0.06667 " pathEditMode="relative" ptsTypes="aaA">
                                      <p:cBhvr>
                                        <p:cTn id="105" dur="2000" fill="hold"/>
                                        <p:tgtEl>
                                          <p:spTgt spid="22"/>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0 0 C -0.09341 0.06551 -0.18681 0.13125 -0.28664 0.12014 C -0.38646 0.10903 -0.56928 -0.03611 -0.59914 -0.06666 " pathEditMode="relative" ptsTypes="aaA">
                                      <p:cBhvr>
                                        <p:cTn id="107" dur="2000" fill="hold"/>
                                        <p:tgtEl>
                                          <p:spTgt spid="28"/>
                                        </p:tgtEl>
                                        <p:attrNameLst>
                                          <p:attrName>ppt_x</p:attrName>
                                          <p:attrName>ppt_y</p:attrName>
                                        </p:attrNameLst>
                                      </p:cBhvr>
                                    </p:animMotion>
                                  </p:childTnLst>
                                </p:cTn>
                              </p:par>
                            </p:childTnLst>
                          </p:cTn>
                        </p:par>
                        <p:par>
                          <p:cTn id="108" fill="hold">
                            <p:stCondLst>
                              <p:cond delay="2000"/>
                            </p:stCondLst>
                            <p:childTnLst>
                              <p:par>
                                <p:cTn id="109" presetID="0" presetClass="path" presetSubtype="0" accel="50000" decel="50000" fill="hold" grpId="1" nodeType="afterEffect">
                                  <p:stCondLst>
                                    <p:cond delay="0"/>
                                  </p:stCondLst>
                                  <p:childTnLst>
                                    <p:animMotion origin="layout" path="M 0 0 C 0.09271 0.08611 0.18542 0.17246 0.28507 0.18334 C 0.38473 0.19422 0.53889 0.09815 0.59757 0.06551 " pathEditMode="relative" ptsTypes="aaA">
                                      <p:cBhvr>
                                        <p:cTn id="110" dur="2000" fill="hold"/>
                                        <p:tgtEl>
                                          <p:spTgt spid="20"/>
                                        </p:tgtEl>
                                        <p:attrNameLst>
                                          <p:attrName>ppt_x</p:attrName>
                                          <p:attrName>ppt_y</p:attrName>
                                        </p:attrNameLst>
                                      </p:cBhvr>
                                    </p:animMotion>
                                  </p:childTnLst>
                                </p:cTn>
                              </p:par>
                              <p:par>
                                <p:cTn id="111" presetID="0" presetClass="path" presetSubtype="0" accel="50000" decel="50000" fill="hold" grpId="1" nodeType="withEffect">
                                  <p:stCondLst>
                                    <p:cond delay="0"/>
                                  </p:stCondLst>
                                  <p:childTnLst>
                                    <p:animMotion origin="layout" path="M 0 0 C -0.09479 0.06551 -0.18958 0.13125 -0.28923 0.12014 C -0.38889 0.10903 -0.49323 0.02107 -0.59757 -0.06667 " pathEditMode="relative" ptsTypes="aaA">
                                      <p:cBhvr>
                                        <p:cTn id="112" dur="2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2" grpId="0" animBg="1"/>
      <p:bldP spid="13" grpId="0" animBg="1"/>
      <p:bldP spid="13" grpId="1" animBg="1"/>
      <p:bldP spid="14" grpId="0" animBg="1"/>
      <p:bldP spid="14" grpId="1" animBg="1"/>
      <p:bldP spid="15" grpId="0" animBg="1"/>
      <p:bldP spid="19" grpId="0" animBg="1"/>
      <p:bldP spid="19" grpId="1" animBg="1"/>
      <p:bldP spid="20" grpId="0" animBg="1"/>
      <p:bldP spid="20" grpId="1" animBg="1"/>
      <p:bldP spid="21" grpId="0" animBg="1"/>
      <p:bldP spid="22" grpId="0" animBg="1"/>
      <p:bldP spid="22" grpId="1" animBg="1"/>
      <p:bldP spid="23" grpId="0" animBg="1"/>
      <p:bldP spid="23" grpId="1" animBg="1"/>
      <p:bldP spid="24" grpId="0" animBg="1"/>
      <p:bldP spid="25" grpId="0" animBg="1"/>
      <p:bldP spid="25" grpId="1" animBg="1"/>
      <p:bldP spid="25" grpId="2" animBg="1"/>
      <p:bldP spid="26" grpId="0" animBg="1"/>
      <p:bldP spid="27" grpId="0" animBg="1"/>
      <p:bldP spid="27" grpId="1" animBg="1"/>
      <p:bldP spid="28" grpId="0" animBg="1"/>
      <p:bldP spid="28" grpId="1" animBg="1"/>
      <p:bldP spid="29" grpId="0" animBg="1"/>
      <p:bldP spid="29" grpId="1" animBg="1"/>
      <p:bldP spid="30" grpId="0" animBg="1"/>
      <p:bldP spid="30" grpId="1" animBg="1"/>
      <p:bldP spid="3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and Logical Processors</a:t>
            </a:r>
            <a:endParaRPr lang="en-US" dirty="0"/>
          </a:p>
        </p:txBody>
      </p:sp>
      <p:sp>
        <p:nvSpPr>
          <p:cNvPr id="3" name="Content Placeholder 2"/>
          <p:cNvSpPr>
            <a:spLocks noGrp="1"/>
          </p:cNvSpPr>
          <p:nvPr>
            <p:ph idx="1"/>
          </p:nvPr>
        </p:nvSpPr>
        <p:spPr/>
        <p:txBody>
          <a:bodyPr/>
          <a:lstStyle/>
          <a:p>
            <a:r>
              <a:rPr lang="en-US" sz="2800" dirty="0" smtClean="0"/>
              <a:t>Before, the maximum number of Logical Processors (LPs) was dictated by word size</a:t>
            </a:r>
          </a:p>
          <a:p>
            <a:pPr lvl="1"/>
            <a:r>
              <a:rPr lang="en-US" sz="2400" dirty="0" smtClean="0"/>
              <a:t>LP state (e.g. idle, affinity) represented in </a:t>
            </a:r>
            <a:br>
              <a:rPr lang="en-US" sz="2400" dirty="0" smtClean="0"/>
            </a:br>
            <a:r>
              <a:rPr lang="en-US" sz="2400" dirty="0" smtClean="0"/>
              <a:t>word-sized bitmask</a:t>
            </a:r>
          </a:p>
          <a:p>
            <a:pPr lvl="1"/>
            <a:r>
              <a:rPr lang="en-US" sz="2400" dirty="0" smtClean="0"/>
              <a:t>32-bit Windows: 32 LPs</a:t>
            </a:r>
          </a:p>
          <a:p>
            <a:pPr lvl="1"/>
            <a:r>
              <a:rPr lang="en-US" sz="2400" dirty="0" smtClean="0"/>
              <a:t>64-bit Windows: 64 LPs</a:t>
            </a:r>
          </a:p>
        </p:txBody>
      </p:sp>
      <p:sp>
        <p:nvSpPr>
          <p:cNvPr id="4" name="Rectangle 3"/>
          <p:cNvSpPr/>
          <p:nvPr/>
        </p:nvSpPr>
        <p:spPr bwMode="auto">
          <a:xfrm>
            <a:off x="730624"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 name="Rectangle 5"/>
          <p:cNvSpPr/>
          <p:nvPr/>
        </p:nvSpPr>
        <p:spPr bwMode="auto">
          <a:xfrm>
            <a:off x="990600"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7" name="Rectangle 6"/>
          <p:cNvSpPr/>
          <p:nvPr/>
        </p:nvSpPr>
        <p:spPr bwMode="auto">
          <a:xfrm>
            <a:off x="1241612"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8" name="Rectangle 7"/>
          <p:cNvSpPr/>
          <p:nvPr/>
        </p:nvSpPr>
        <p:spPr bwMode="auto">
          <a:xfrm>
            <a:off x="1492624"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9" name="Rectangle 8"/>
          <p:cNvSpPr/>
          <p:nvPr/>
        </p:nvSpPr>
        <p:spPr bwMode="auto">
          <a:xfrm>
            <a:off x="1752600"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0" name="Rectangle 9"/>
          <p:cNvSpPr/>
          <p:nvPr/>
        </p:nvSpPr>
        <p:spPr bwMode="auto">
          <a:xfrm>
            <a:off x="2003612"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 name="Rectangle 10"/>
          <p:cNvSpPr/>
          <p:nvPr/>
        </p:nvSpPr>
        <p:spPr bwMode="auto">
          <a:xfrm>
            <a:off x="2254624"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2" name="Rectangle 11"/>
          <p:cNvSpPr/>
          <p:nvPr/>
        </p:nvSpPr>
        <p:spPr bwMode="auto">
          <a:xfrm>
            <a:off x="2514600"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3" name="Rectangle 12"/>
          <p:cNvSpPr/>
          <p:nvPr/>
        </p:nvSpPr>
        <p:spPr bwMode="auto">
          <a:xfrm>
            <a:off x="2765612"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4" name="Rectangle 13"/>
          <p:cNvSpPr/>
          <p:nvPr/>
        </p:nvSpPr>
        <p:spPr bwMode="auto">
          <a:xfrm>
            <a:off x="3016624"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5" name="Rectangle 14"/>
          <p:cNvSpPr/>
          <p:nvPr/>
        </p:nvSpPr>
        <p:spPr bwMode="auto">
          <a:xfrm>
            <a:off x="3276600"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6" name="Rectangle 15"/>
          <p:cNvSpPr/>
          <p:nvPr/>
        </p:nvSpPr>
        <p:spPr bwMode="auto">
          <a:xfrm>
            <a:off x="3527612"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7" name="Rectangle 16"/>
          <p:cNvSpPr/>
          <p:nvPr/>
        </p:nvSpPr>
        <p:spPr bwMode="auto">
          <a:xfrm>
            <a:off x="3778624"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8" name="Rectangle 17"/>
          <p:cNvSpPr/>
          <p:nvPr/>
        </p:nvSpPr>
        <p:spPr bwMode="auto">
          <a:xfrm>
            <a:off x="4038600"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9" name="Rectangle 18"/>
          <p:cNvSpPr/>
          <p:nvPr/>
        </p:nvSpPr>
        <p:spPr bwMode="auto">
          <a:xfrm>
            <a:off x="4289612"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0" name="Rectangle 19"/>
          <p:cNvSpPr/>
          <p:nvPr/>
        </p:nvSpPr>
        <p:spPr bwMode="auto">
          <a:xfrm>
            <a:off x="4540624"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1" name="Rectangle 20"/>
          <p:cNvSpPr/>
          <p:nvPr/>
        </p:nvSpPr>
        <p:spPr bwMode="auto">
          <a:xfrm>
            <a:off x="4800600"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 name="Rectangle 21"/>
          <p:cNvSpPr/>
          <p:nvPr/>
        </p:nvSpPr>
        <p:spPr bwMode="auto">
          <a:xfrm>
            <a:off x="5051612"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3" name="Rectangle 22"/>
          <p:cNvSpPr/>
          <p:nvPr/>
        </p:nvSpPr>
        <p:spPr bwMode="auto">
          <a:xfrm>
            <a:off x="5302624"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4" name="Rectangle 23"/>
          <p:cNvSpPr/>
          <p:nvPr/>
        </p:nvSpPr>
        <p:spPr bwMode="auto">
          <a:xfrm>
            <a:off x="5562600"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5" name="Rectangle 24"/>
          <p:cNvSpPr/>
          <p:nvPr/>
        </p:nvSpPr>
        <p:spPr bwMode="auto">
          <a:xfrm>
            <a:off x="5813612"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6" name="Rectangle 25"/>
          <p:cNvSpPr/>
          <p:nvPr/>
        </p:nvSpPr>
        <p:spPr bwMode="auto">
          <a:xfrm>
            <a:off x="6064624"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7" name="Rectangle 26"/>
          <p:cNvSpPr/>
          <p:nvPr/>
        </p:nvSpPr>
        <p:spPr bwMode="auto">
          <a:xfrm>
            <a:off x="6324600"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8" name="Rectangle 27"/>
          <p:cNvSpPr/>
          <p:nvPr/>
        </p:nvSpPr>
        <p:spPr bwMode="auto">
          <a:xfrm>
            <a:off x="6575612"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9" name="Rectangle 28"/>
          <p:cNvSpPr/>
          <p:nvPr/>
        </p:nvSpPr>
        <p:spPr bwMode="auto">
          <a:xfrm>
            <a:off x="6826624"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0" name="Rectangle 29"/>
          <p:cNvSpPr/>
          <p:nvPr/>
        </p:nvSpPr>
        <p:spPr bwMode="auto">
          <a:xfrm>
            <a:off x="7086600"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1" name="Rectangle 30"/>
          <p:cNvSpPr/>
          <p:nvPr/>
        </p:nvSpPr>
        <p:spPr bwMode="auto">
          <a:xfrm>
            <a:off x="7337612"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2" name="Rectangle 31"/>
          <p:cNvSpPr/>
          <p:nvPr/>
        </p:nvSpPr>
        <p:spPr bwMode="auto">
          <a:xfrm>
            <a:off x="7588624"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3" name="Rectangle 32"/>
          <p:cNvSpPr/>
          <p:nvPr/>
        </p:nvSpPr>
        <p:spPr bwMode="auto">
          <a:xfrm>
            <a:off x="7848600" y="4728899"/>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4" name="Rectangle 33"/>
          <p:cNvSpPr/>
          <p:nvPr/>
        </p:nvSpPr>
        <p:spPr bwMode="auto">
          <a:xfrm>
            <a:off x="8099612" y="4728899"/>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35" name="TextBox 34"/>
          <p:cNvSpPr txBox="1"/>
          <p:nvPr/>
        </p:nvSpPr>
        <p:spPr>
          <a:xfrm>
            <a:off x="8172530" y="5177135"/>
            <a:ext cx="356188"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0</a:t>
            </a:r>
          </a:p>
        </p:txBody>
      </p:sp>
      <p:sp>
        <p:nvSpPr>
          <p:cNvPr id="36" name="TextBox 35"/>
          <p:cNvSpPr txBox="1"/>
          <p:nvPr/>
        </p:nvSpPr>
        <p:spPr>
          <a:xfrm>
            <a:off x="4159624" y="5177135"/>
            <a:ext cx="527709"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16</a:t>
            </a:r>
          </a:p>
        </p:txBody>
      </p:sp>
      <p:sp>
        <p:nvSpPr>
          <p:cNvPr id="37" name="TextBox 36"/>
          <p:cNvSpPr txBox="1"/>
          <p:nvPr/>
        </p:nvSpPr>
        <p:spPr>
          <a:xfrm>
            <a:off x="381000" y="5150278"/>
            <a:ext cx="527709"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31</a:t>
            </a:r>
          </a:p>
        </p:txBody>
      </p:sp>
      <p:sp>
        <p:nvSpPr>
          <p:cNvPr id="38" name="TextBox 37"/>
          <p:cNvSpPr txBox="1"/>
          <p:nvPr/>
        </p:nvSpPr>
        <p:spPr>
          <a:xfrm>
            <a:off x="2745717" y="3901898"/>
            <a:ext cx="3829895"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32-bit Idle Processor Mask</a:t>
            </a:r>
          </a:p>
        </p:txBody>
      </p:sp>
      <p:sp>
        <p:nvSpPr>
          <p:cNvPr id="39" name="Rectangle 38"/>
          <p:cNvSpPr/>
          <p:nvPr/>
        </p:nvSpPr>
        <p:spPr bwMode="auto">
          <a:xfrm>
            <a:off x="3191296" y="5634335"/>
            <a:ext cx="251012" cy="44823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0" name="TextBox 39"/>
          <p:cNvSpPr txBox="1"/>
          <p:nvPr/>
        </p:nvSpPr>
        <p:spPr>
          <a:xfrm>
            <a:off x="3478027" y="5634335"/>
            <a:ext cx="681597"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Idle</a:t>
            </a:r>
          </a:p>
        </p:txBody>
      </p:sp>
      <p:sp>
        <p:nvSpPr>
          <p:cNvPr id="41" name="Rectangle 40"/>
          <p:cNvSpPr/>
          <p:nvPr/>
        </p:nvSpPr>
        <p:spPr bwMode="auto">
          <a:xfrm>
            <a:off x="4800600" y="5625372"/>
            <a:ext cx="251012" cy="44823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2" name="TextBox 41"/>
          <p:cNvSpPr txBox="1"/>
          <p:nvPr/>
        </p:nvSpPr>
        <p:spPr>
          <a:xfrm>
            <a:off x="5078933" y="5611943"/>
            <a:ext cx="869149" cy="461665"/>
          </a:xfrm>
          <a:prstGeom prst="rect">
            <a:avLst/>
          </a:prstGeom>
          <a:noFill/>
        </p:spPr>
        <p:txBody>
          <a:bodyPr wrap="none" rtlCol="0">
            <a:spAutoFit/>
          </a:bodyPr>
          <a:lstStyle/>
          <a:p>
            <a:r>
              <a:rPr lang="en-US" sz="2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Busy</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Windows and Logical Processors (Cont)</a:t>
            </a:r>
            <a:endParaRPr lang="en-US" sz="4400" dirty="0"/>
          </a:p>
        </p:txBody>
      </p:sp>
      <p:sp>
        <p:nvSpPr>
          <p:cNvPr id="3" name="Content Placeholder 2"/>
          <p:cNvSpPr>
            <a:spLocks noGrp="1"/>
          </p:cNvSpPr>
          <p:nvPr>
            <p:ph idx="1"/>
          </p:nvPr>
        </p:nvSpPr>
        <p:spPr>
          <a:xfrm>
            <a:off x="381000" y="1752600"/>
            <a:ext cx="8382000" cy="1973561"/>
          </a:xfrm>
        </p:spPr>
        <p:txBody>
          <a:bodyPr/>
          <a:lstStyle/>
          <a:p>
            <a:r>
              <a:rPr lang="en-US" dirty="0" smtClean="0"/>
              <a:t>With many-core, systems with &gt; 64LPs will become more common</a:t>
            </a:r>
          </a:p>
          <a:p>
            <a:pPr lvl="1"/>
            <a:r>
              <a:rPr lang="en-US" dirty="0" smtClean="0"/>
              <a:t>8 socket, six core, 2x SMT (</a:t>
            </a:r>
            <a:r>
              <a:rPr lang="en-US" dirty="0" err="1" smtClean="0"/>
              <a:t>hyperthreaded</a:t>
            </a:r>
            <a:r>
              <a:rPr lang="en-US" dirty="0" smtClean="0"/>
              <a:t>): </a:t>
            </a:r>
            <a:br>
              <a:rPr lang="en-US" dirty="0" smtClean="0"/>
            </a:br>
            <a:r>
              <a:rPr lang="en-US" dirty="0" smtClean="0"/>
              <a:t>96 LPs</a:t>
            </a:r>
          </a:p>
          <a:p>
            <a:r>
              <a:rPr lang="en-US" dirty="0" smtClean="0"/>
              <a:t>Need to support &gt; 64LP while </a:t>
            </a:r>
            <a:br>
              <a:rPr lang="en-US" dirty="0" smtClean="0"/>
            </a:br>
            <a:r>
              <a:rPr lang="en-US" dirty="0" smtClean="0"/>
              <a:t>preserving compatibility</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DLL Refactoring</a:t>
            </a:r>
            <a:endParaRPr lang="en-US" dirty="0"/>
          </a:p>
        </p:txBody>
      </p:sp>
      <p:sp>
        <p:nvSpPr>
          <p:cNvPr id="3" name="Content Placeholder 2"/>
          <p:cNvSpPr>
            <a:spLocks noGrp="1"/>
          </p:cNvSpPr>
          <p:nvPr>
            <p:ph idx="1"/>
          </p:nvPr>
        </p:nvSpPr>
        <p:spPr/>
        <p:txBody>
          <a:bodyPr/>
          <a:lstStyle/>
          <a:p>
            <a:r>
              <a:rPr lang="en-US" dirty="0" smtClean="0"/>
              <a:t>Required some DLLs to be “</a:t>
            </a:r>
            <a:r>
              <a:rPr lang="en-US" dirty="0" err="1" smtClean="0"/>
              <a:t>refactored</a:t>
            </a:r>
            <a:r>
              <a:rPr lang="en-US" dirty="0" smtClean="0"/>
              <a:t>” to remove dependencies on higher layers</a:t>
            </a:r>
          </a:p>
          <a:p>
            <a:r>
              <a:rPr lang="en-US" dirty="0" smtClean="0"/>
              <a:t>Applications outside of </a:t>
            </a:r>
            <a:r>
              <a:rPr lang="en-US" dirty="0" err="1" smtClean="0"/>
              <a:t>MinWin</a:t>
            </a:r>
            <a:r>
              <a:rPr lang="en-US" dirty="0" smtClean="0"/>
              <a:t> use legacy DLLs</a:t>
            </a:r>
          </a:p>
          <a:p>
            <a:pPr lvl="1"/>
            <a:r>
              <a:rPr lang="en-US" dirty="0" smtClean="0"/>
              <a:t>DLLs forward calls to </a:t>
            </a:r>
            <a:r>
              <a:rPr lang="en-US" dirty="0" err="1" smtClean="0"/>
              <a:t>MinWin</a:t>
            </a:r>
            <a:r>
              <a:rPr lang="en-US" dirty="0" smtClean="0"/>
              <a:t> APIs into </a:t>
            </a:r>
            <a:br>
              <a:rPr lang="en-US" dirty="0" smtClean="0"/>
            </a:br>
            <a:r>
              <a:rPr lang="en-US" dirty="0" err="1" smtClean="0"/>
              <a:t>MinWin</a:t>
            </a:r>
            <a:r>
              <a:rPr lang="en-US" dirty="0" smtClean="0"/>
              <a:t> DLLs</a:t>
            </a:r>
          </a:p>
          <a:p>
            <a:pPr lvl="1"/>
            <a:r>
              <a:rPr lang="en-US" dirty="0" smtClean="0"/>
              <a:t>Example: </a:t>
            </a:r>
          </a:p>
          <a:p>
            <a:pPr lvl="2"/>
            <a:r>
              <a:rPr lang="en-US" dirty="0" smtClean="0"/>
              <a:t>Kernel32.dll -&gt; Kernelbase.dll</a:t>
            </a:r>
          </a:p>
          <a:p>
            <a:pPr lvl="2"/>
            <a:r>
              <a:rPr lang="en-US" dirty="0" smtClean="0"/>
              <a:t>Advapi32.dll -&gt; Kernelbase.dll</a:t>
            </a:r>
          </a:p>
          <a:p>
            <a:pPr lvl="2"/>
            <a:endParaRPr lang="en-US" dirty="0" smtClean="0"/>
          </a:p>
          <a:p>
            <a:pPr lvl="2"/>
            <a:endParaRPr lang="en-US" dirty="0" smtClean="0"/>
          </a:p>
          <a:p>
            <a:pPr lvl="2"/>
            <a:endParaRPr lang="en-US" dirty="0" smtClean="0"/>
          </a:p>
          <a:p>
            <a:pPr lvl="2"/>
            <a:endParaRPr lang="en-US" dirty="0" smtClean="0"/>
          </a:p>
          <a:p>
            <a:endParaRPr lang="en-US" dirty="0"/>
          </a:p>
        </p:txBody>
      </p:sp>
    </p:spTree>
    <p:extLst>
      <p:ext uri="{BB962C8B-B14F-4D97-AF65-F5344CB8AC3E}">
        <p14:creationId xmlns:p14="http://schemas.microsoft.com/office/powerpoint/2010/main" val="18749258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64 LP Support</a:t>
            </a:r>
            <a:endParaRPr lang="en-US" dirty="0"/>
          </a:p>
        </p:txBody>
      </p:sp>
      <p:sp>
        <p:nvSpPr>
          <p:cNvPr id="3" name="Content Placeholder 2"/>
          <p:cNvSpPr>
            <a:spLocks noGrp="1"/>
          </p:cNvSpPr>
          <p:nvPr>
            <p:ph idx="1"/>
          </p:nvPr>
        </p:nvSpPr>
        <p:spPr/>
        <p:txBody>
          <a:bodyPr/>
          <a:lstStyle/>
          <a:p>
            <a:r>
              <a:rPr lang="en-US" smtClean="0"/>
              <a:t>Solution: LPs divided into Groups</a:t>
            </a:r>
          </a:p>
          <a:p>
            <a:pPr lvl="1"/>
            <a:r>
              <a:rPr lang="en-US" smtClean="0"/>
              <a:t>Group can have a maximum of 64 LPs</a:t>
            </a:r>
          </a:p>
          <a:p>
            <a:pPr lvl="1"/>
            <a:r>
              <a:rPr lang="en-US" smtClean="0"/>
              <a:t>Maximum of 4 Groups (for maximum of 256 LPs)</a:t>
            </a:r>
          </a:p>
          <a:p>
            <a:r>
              <a:rPr lang="en-US" smtClean="0"/>
              <a:t>Group assignment:</a:t>
            </a:r>
          </a:p>
          <a:p>
            <a:pPr lvl="1"/>
            <a:r>
              <a:rPr lang="en-US" smtClean="0"/>
              <a:t>One group if 32-bit system or fewer than 65 LPs</a:t>
            </a:r>
          </a:p>
          <a:p>
            <a:pPr lvl="1"/>
            <a:r>
              <a:rPr lang="en-US" smtClean="0"/>
              <a:t>Otherwise fewest groups necessary to ensure that NUMA nodes don’t cross groups</a:t>
            </a:r>
          </a:p>
          <a:p>
            <a:pPr lvl="2"/>
            <a:r>
              <a:rPr lang="en-US" smtClean="0"/>
              <a:t>Close NUMA nodes kept in the same group</a:t>
            </a:r>
            <a:endParaRPr lang="en-US"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Processor Groups</a:t>
            </a:r>
            <a:endParaRPr lang="en-US" dirty="0"/>
          </a:p>
        </p:txBody>
      </p:sp>
      <p:sp>
        <p:nvSpPr>
          <p:cNvPr id="3" name="Content Placeholder 2"/>
          <p:cNvSpPr>
            <a:spLocks noGrp="1"/>
          </p:cNvSpPr>
          <p:nvPr>
            <p:ph type="body" sz="quarter" idx="4294967295"/>
          </p:nvPr>
        </p:nvSpPr>
        <p:spPr>
          <a:xfrm>
            <a:off x="381000" y="1066800"/>
            <a:ext cx="8382000" cy="885825"/>
          </a:xfrm>
        </p:spPr>
        <p:txBody>
          <a:bodyPr/>
          <a:lstStyle/>
          <a:p>
            <a:r>
              <a:rPr lang="en-US" dirty="0" smtClean="0"/>
              <a:t>Example: 4 LPs/core, 4 cores/socket, </a:t>
            </a:r>
            <a:br>
              <a:rPr lang="en-US" dirty="0" smtClean="0"/>
            </a:br>
            <a:r>
              <a:rPr lang="en-US" dirty="0" smtClean="0"/>
              <a:t>2 sockets/node, 4 nodes: 128 LPs</a:t>
            </a:r>
            <a:endParaRPr lang="en-US" dirty="0"/>
          </a:p>
        </p:txBody>
      </p:sp>
      <p:grpSp>
        <p:nvGrpSpPr>
          <p:cNvPr id="7" name="Group 218"/>
          <p:cNvGrpSpPr/>
          <p:nvPr/>
        </p:nvGrpSpPr>
        <p:grpSpPr>
          <a:xfrm>
            <a:off x="911376" y="2170792"/>
            <a:ext cx="3646905" cy="4336716"/>
            <a:chOff x="566822" y="2048042"/>
            <a:chExt cx="3646905" cy="4336716"/>
          </a:xfrm>
        </p:grpSpPr>
        <p:sp>
          <p:nvSpPr>
            <p:cNvPr id="115" name="Rounded Rectangle 114"/>
            <p:cNvSpPr/>
            <p:nvPr/>
          </p:nvSpPr>
          <p:spPr bwMode="auto">
            <a:xfrm>
              <a:off x="566822" y="2048042"/>
              <a:ext cx="3646905" cy="4336716"/>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r>
                <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Group</a:t>
              </a: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3" name="Rounded Rectangle 62"/>
            <p:cNvSpPr/>
            <p:nvPr/>
          </p:nvSpPr>
          <p:spPr bwMode="auto">
            <a:xfrm>
              <a:off x="652379" y="4315319"/>
              <a:ext cx="3481137" cy="195179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NUMA Node</a:t>
              </a: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4" name="Rounded Rectangle 3"/>
            <p:cNvSpPr/>
            <p:nvPr/>
          </p:nvSpPr>
          <p:spPr bwMode="auto">
            <a:xfrm>
              <a:off x="721895" y="4550610"/>
              <a:ext cx="1673726" cy="16630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Socket</a:t>
              </a: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8" name="Group 18"/>
            <p:cNvGrpSpPr/>
            <p:nvPr/>
          </p:nvGrpSpPr>
          <p:grpSpPr>
            <a:xfrm>
              <a:off x="815888" y="5459663"/>
              <a:ext cx="734849" cy="695157"/>
              <a:chOff x="1468267" y="5160211"/>
              <a:chExt cx="734849" cy="695157"/>
            </a:xfrm>
          </p:grpSpPr>
          <p:sp>
            <p:nvSpPr>
              <p:cNvPr id="5" name="Rounded Rectangle 4"/>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6" name="Rounded Rectangle 5"/>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6" name="Rounded Rectangle 15"/>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7" name="Rounded Rectangle 16"/>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8" name="Rounded Rectangle 17"/>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9" name="Group 19"/>
            <p:cNvGrpSpPr/>
            <p:nvPr/>
          </p:nvGrpSpPr>
          <p:grpSpPr>
            <a:xfrm>
              <a:off x="1567193" y="5456991"/>
              <a:ext cx="734849" cy="695157"/>
              <a:chOff x="1468267" y="5160211"/>
              <a:chExt cx="734849" cy="695157"/>
            </a:xfrm>
          </p:grpSpPr>
          <p:sp>
            <p:nvSpPr>
              <p:cNvPr id="21" name="Rounded Rectangle 20"/>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2" name="Rounded Rectangle 21"/>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3" name="Rounded Rectangle 22"/>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4" name="Rounded Rectangle 23"/>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5" name="Rounded Rectangle 24"/>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0" name="Group 25"/>
            <p:cNvGrpSpPr/>
            <p:nvPr/>
          </p:nvGrpSpPr>
          <p:grpSpPr>
            <a:xfrm>
              <a:off x="810540" y="4748464"/>
              <a:ext cx="734849" cy="695157"/>
              <a:chOff x="1468267" y="5160211"/>
              <a:chExt cx="734849" cy="695157"/>
            </a:xfrm>
          </p:grpSpPr>
          <p:sp>
            <p:nvSpPr>
              <p:cNvPr id="27" name="Rounded Rectangle 26"/>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8" name="Rounded Rectangle 27"/>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9" name="Rounded Rectangle 28"/>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0" name="Rounded Rectangle 29"/>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1" name="Rounded Rectangle 30"/>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1" name="Group 31"/>
            <p:cNvGrpSpPr/>
            <p:nvPr/>
          </p:nvGrpSpPr>
          <p:grpSpPr>
            <a:xfrm>
              <a:off x="1567193" y="4745790"/>
              <a:ext cx="734849" cy="695157"/>
              <a:chOff x="1468267" y="5160211"/>
              <a:chExt cx="734849" cy="695157"/>
            </a:xfrm>
          </p:grpSpPr>
          <p:sp>
            <p:nvSpPr>
              <p:cNvPr id="33" name="Rounded Rectangle 32"/>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4" name="Rounded Rectangle 33"/>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5" name="Rounded Rectangle 34"/>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6" name="Rounded Rectangle 35"/>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7" name="Rounded Rectangle 36"/>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sp>
          <p:nvSpPr>
            <p:cNvPr id="38" name="Rounded Rectangle 37"/>
            <p:cNvSpPr/>
            <p:nvPr/>
          </p:nvSpPr>
          <p:spPr bwMode="auto">
            <a:xfrm>
              <a:off x="2414337" y="4547937"/>
              <a:ext cx="1673726" cy="16630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Socket</a:t>
              </a: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12" name="Group 38"/>
            <p:cNvGrpSpPr/>
            <p:nvPr/>
          </p:nvGrpSpPr>
          <p:grpSpPr>
            <a:xfrm>
              <a:off x="2508330" y="5456990"/>
              <a:ext cx="734849" cy="695157"/>
              <a:chOff x="1468267" y="5160211"/>
              <a:chExt cx="734849" cy="695157"/>
            </a:xfrm>
          </p:grpSpPr>
          <p:sp>
            <p:nvSpPr>
              <p:cNvPr id="40" name="Rounded Rectangle 39"/>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41" name="Rounded Rectangle 40"/>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42" name="Rounded Rectangle 41"/>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43" name="Rounded Rectangle 42"/>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44" name="Rounded Rectangle 43"/>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3" name="Group 44"/>
            <p:cNvGrpSpPr/>
            <p:nvPr/>
          </p:nvGrpSpPr>
          <p:grpSpPr>
            <a:xfrm>
              <a:off x="3259635" y="5454318"/>
              <a:ext cx="734849" cy="695157"/>
              <a:chOff x="1468267" y="5160211"/>
              <a:chExt cx="734849" cy="695157"/>
            </a:xfrm>
          </p:grpSpPr>
          <p:sp>
            <p:nvSpPr>
              <p:cNvPr id="46" name="Rounded Rectangle 45"/>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47" name="Rounded Rectangle 46"/>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48" name="Rounded Rectangle 47"/>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49" name="Rounded Rectangle 48"/>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50" name="Rounded Rectangle 49"/>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4" name="Group 50"/>
            <p:cNvGrpSpPr/>
            <p:nvPr/>
          </p:nvGrpSpPr>
          <p:grpSpPr>
            <a:xfrm>
              <a:off x="2502982" y="4745791"/>
              <a:ext cx="734849" cy="695157"/>
              <a:chOff x="1468267" y="5160211"/>
              <a:chExt cx="734849" cy="695157"/>
            </a:xfrm>
          </p:grpSpPr>
          <p:sp>
            <p:nvSpPr>
              <p:cNvPr id="52" name="Rounded Rectangle 51"/>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53" name="Rounded Rectangle 52"/>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54" name="Rounded Rectangle 53"/>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55" name="Rounded Rectangle 54"/>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56" name="Rounded Rectangle 55"/>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5" name="Group 56"/>
            <p:cNvGrpSpPr/>
            <p:nvPr/>
          </p:nvGrpSpPr>
          <p:grpSpPr>
            <a:xfrm>
              <a:off x="3259635" y="4743117"/>
              <a:ext cx="734849" cy="695157"/>
              <a:chOff x="1468267" y="5160211"/>
              <a:chExt cx="734849" cy="695157"/>
            </a:xfrm>
          </p:grpSpPr>
          <p:sp>
            <p:nvSpPr>
              <p:cNvPr id="58" name="Rounded Rectangle 57"/>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59" name="Rounded Rectangle 58"/>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60" name="Rounded Rectangle 59"/>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61" name="Rounded Rectangle 60"/>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62" name="Rounded Rectangle 61"/>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sp>
          <p:nvSpPr>
            <p:cNvPr id="64" name="Rounded Rectangle 63"/>
            <p:cNvSpPr/>
            <p:nvPr/>
          </p:nvSpPr>
          <p:spPr bwMode="auto">
            <a:xfrm>
              <a:off x="612274" y="2307382"/>
              <a:ext cx="3481137" cy="195179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NUMA Node</a:t>
              </a: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65" name="Rounded Rectangle 64"/>
            <p:cNvSpPr/>
            <p:nvPr/>
          </p:nvSpPr>
          <p:spPr bwMode="auto">
            <a:xfrm>
              <a:off x="681790" y="2542673"/>
              <a:ext cx="1673726" cy="16630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Socket</a:t>
              </a: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19" name="Group 65"/>
            <p:cNvGrpSpPr/>
            <p:nvPr/>
          </p:nvGrpSpPr>
          <p:grpSpPr>
            <a:xfrm>
              <a:off x="775783" y="3451726"/>
              <a:ext cx="734849" cy="695157"/>
              <a:chOff x="1468267" y="5160211"/>
              <a:chExt cx="734849" cy="695157"/>
            </a:xfrm>
          </p:grpSpPr>
          <p:sp>
            <p:nvSpPr>
              <p:cNvPr id="67" name="Rounded Rectangle 66"/>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68" name="Rounded Rectangle 67"/>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69" name="Rounded Rectangle 68"/>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70" name="Rounded Rectangle 69"/>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71" name="Rounded Rectangle 70"/>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20" name="Group 71"/>
            <p:cNvGrpSpPr/>
            <p:nvPr/>
          </p:nvGrpSpPr>
          <p:grpSpPr>
            <a:xfrm>
              <a:off x="1527088" y="3449054"/>
              <a:ext cx="734849" cy="695157"/>
              <a:chOff x="1468267" y="5160211"/>
              <a:chExt cx="734849" cy="695157"/>
            </a:xfrm>
          </p:grpSpPr>
          <p:sp>
            <p:nvSpPr>
              <p:cNvPr id="73" name="Rounded Rectangle 72"/>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74" name="Rounded Rectangle 73"/>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75" name="Rounded Rectangle 74"/>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76" name="Rounded Rectangle 75"/>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77" name="Rounded Rectangle 76"/>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26" name="Group 77"/>
            <p:cNvGrpSpPr/>
            <p:nvPr/>
          </p:nvGrpSpPr>
          <p:grpSpPr>
            <a:xfrm>
              <a:off x="770435" y="2740527"/>
              <a:ext cx="734849" cy="695157"/>
              <a:chOff x="1468267" y="5160211"/>
              <a:chExt cx="734849" cy="695157"/>
            </a:xfrm>
          </p:grpSpPr>
          <p:sp>
            <p:nvSpPr>
              <p:cNvPr id="79" name="Rounded Rectangle 78"/>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80" name="Rounded Rectangle 79"/>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81" name="Rounded Rectangle 80"/>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82" name="Rounded Rectangle 81"/>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83" name="Rounded Rectangle 82"/>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32" name="Group 83"/>
            <p:cNvGrpSpPr/>
            <p:nvPr/>
          </p:nvGrpSpPr>
          <p:grpSpPr>
            <a:xfrm>
              <a:off x="1527088" y="2737853"/>
              <a:ext cx="734849" cy="695157"/>
              <a:chOff x="1468267" y="5160211"/>
              <a:chExt cx="734849" cy="695157"/>
            </a:xfrm>
          </p:grpSpPr>
          <p:sp>
            <p:nvSpPr>
              <p:cNvPr id="85" name="Rounded Rectangle 84"/>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86" name="Rounded Rectangle 85"/>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87" name="Rounded Rectangle 86"/>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88" name="Rounded Rectangle 87"/>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89" name="Rounded Rectangle 88"/>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sp>
          <p:nvSpPr>
            <p:cNvPr id="90" name="Rounded Rectangle 89"/>
            <p:cNvSpPr/>
            <p:nvPr/>
          </p:nvSpPr>
          <p:spPr bwMode="auto">
            <a:xfrm>
              <a:off x="2374232" y="2540000"/>
              <a:ext cx="1673726" cy="16630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Socket</a:t>
              </a: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39" name="Group 90"/>
            <p:cNvGrpSpPr/>
            <p:nvPr/>
          </p:nvGrpSpPr>
          <p:grpSpPr>
            <a:xfrm>
              <a:off x="2468225" y="3449053"/>
              <a:ext cx="734849" cy="695157"/>
              <a:chOff x="1468267" y="5160211"/>
              <a:chExt cx="734849" cy="695157"/>
            </a:xfrm>
          </p:grpSpPr>
          <p:sp>
            <p:nvSpPr>
              <p:cNvPr id="92" name="Rounded Rectangle 91"/>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93" name="Rounded Rectangle 92"/>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94" name="Rounded Rectangle 93"/>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95" name="Rounded Rectangle 94"/>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96" name="Rounded Rectangle 95"/>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45" name="Group 96"/>
            <p:cNvGrpSpPr/>
            <p:nvPr/>
          </p:nvGrpSpPr>
          <p:grpSpPr>
            <a:xfrm>
              <a:off x="3219530" y="3446381"/>
              <a:ext cx="734849" cy="695157"/>
              <a:chOff x="1468267" y="5160211"/>
              <a:chExt cx="734849" cy="695157"/>
            </a:xfrm>
          </p:grpSpPr>
          <p:sp>
            <p:nvSpPr>
              <p:cNvPr id="98" name="Rounded Rectangle 97"/>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99" name="Rounded Rectangle 98"/>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00" name="Rounded Rectangle 99"/>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01" name="Rounded Rectangle 100"/>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02" name="Rounded Rectangle 101"/>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51" name="Group 102"/>
            <p:cNvGrpSpPr/>
            <p:nvPr/>
          </p:nvGrpSpPr>
          <p:grpSpPr>
            <a:xfrm>
              <a:off x="2462877" y="2737854"/>
              <a:ext cx="734849" cy="695157"/>
              <a:chOff x="1468267" y="5160211"/>
              <a:chExt cx="734849" cy="695157"/>
            </a:xfrm>
          </p:grpSpPr>
          <p:sp>
            <p:nvSpPr>
              <p:cNvPr id="104" name="Rounded Rectangle 103"/>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05" name="Rounded Rectangle 104"/>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06" name="Rounded Rectangle 105"/>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07" name="Rounded Rectangle 106"/>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08" name="Rounded Rectangle 107"/>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57" name="Group 108"/>
            <p:cNvGrpSpPr/>
            <p:nvPr/>
          </p:nvGrpSpPr>
          <p:grpSpPr>
            <a:xfrm>
              <a:off x="3219530" y="2735180"/>
              <a:ext cx="734849" cy="695157"/>
              <a:chOff x="1468267" y="5160211"/>
              <a:chExt cx="734849" cy="695157"/>
            </a:xfrm>
          </p:grpSpPr>
          <p:sp>
            <p:nvSpPr>
              <p:cNvPr id="110" name="Rounded Rectangle 109"/>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11" name="Rounded Rectangle 110"/>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12" name="Rounded Rectangle 111"/>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13" name="Rounded Rectangle 112"/>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114" name="Rounded Rectangle 113"/>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grpSp>
        <p:nvGrpSpPr>
          <p:cNvPr id="66" name="Group 219"/>
          <p:cNvGrpSpPr/>
          <p:nvPr/>
        </p:nvGrpSpPr>
        <p:grpSpPr>
          <a:xfrm>
            <a:off x="4614429" y="2157426"/>
            <a:ext cx="3646905" cy="4336716"/>
            <a:chOff x="566822" y="2005266"/>
            <a:chExt cx="3646905" cy="4336716"/>
          </a:xfrm>
        </p:grpSpPr>
        <p:sp>
          <p:nvSpPr>
            <p:cNvPr id="221" name="Rounded Rectangle 220"/>
            <p:cNvSpPr/>
            <p:nvPr/>
          </p:nvSpPr>
          <p:spPr bwMode="auto">
            <a:xfrm>
              <a:off x="566822" y="2005266"/>
              <a:ext cx="3646905" cy="4336716"/>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r>
                <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Group</a:t>
              </a: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2" name="Rounded Rectangle 221"/>
            <p:cNvSpPr/>
            <p:nvPr/>
          </p:nvSpPr>
          <p:spPr bwMode="auto">
            <a:xfrm>
              <a:off x="652379" y="4296850"/>
              <a:ext cx="3481137" cy="195179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NUMA Node</a:t>
              </a: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23" name="Rounded Rectangle 222"/>
            <p:cNvSpPr/>
            <p:nvPr/>
          </p:nvSpPr>
          <p:spPr bwMode="auto">
            <a:xfrm>
              <a:off x="721895" y="4550610"/>
              <a:ext cx="1673726" cy="16630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Socket</a:t>
              </a: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72" name="Group 18"/>
            <p:cNvGrpSpPr/>
            <p:nvPr/>
          </p:nvGrpSpPr>
          <p:grpSpPr>
            <a:xfrm>
              <a:off x="815888" y="5459663"/>
              <a:ext cx="734849" cy="695157"/>
              <a:chOff x="1468267" y="5160211"/>
              <a:chExt cx="734849" cy="695157"/>
            </a:xfrm>
          </p:grpSpPr>
          <p:sp>
            <p:nvSpPr>
              <p:cNvPr id="319" name="Rounded Rectangle 4"/>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20" name="Rounded Rectangle 5"/>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21" name="Rounded Rectangle 15"/>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22" name="Rounded Rectangle 16"/>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23" name="Rounded Rectangle 17"/>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78" name="Group 19"/>
            <p:cNvGrpSpPr/>
            <p:nvPr/>
          </p:nvGrpSpPr>
          <p:grpSpPr>
            <a:xfrm>
              <a:off x="1567193" y="5456991"/>
              <a:ext cx="734849" cy="695157"/>
              <a:chOff x="1468267" y="5160211"/>
              <a:chExt cx="734849" cy="695157"/>
            </a:xfrm>
          </p:grpSpPr>
          <p:sp>
            <p:nvSpPr>
              <p:cNvPr id="314" name="Rounded Rectangle 313"/>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15" name="Rounded Rectangle 21"/>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16" name="Rounded Rectangle 22"/>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17" name="Rounded Rectangle 23"/>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18" name="Rounded Rectangle 24"/>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84" name="Group 25"/>
            <p:cNvGrpSpPr/>
            <p:nvPr/>
          </p:nvGrpSpPr>
          <p:grpSpPr>
            <a:xfrm>
              <a:off x="810540" y="4748464"/>
              <a:ext cx="734849" cy="695157"/>
              <a:chOff x="1468267" y="5160211"/>
              <a:chExt cx="734849" cy="695157"/>
            </a:xfrm>
          </p:grpSpPr>
          <p:sp>
            <p:nvSpPr>
              <p:cNvPr id="309" name="Rounded Rectangle 308"/>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10" name="Rounded Rectangle 309"/>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11" name="Rounded Rectangle 310"/>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12" name="Rounded Rectangle 311"/>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13" name="Rounded Rectangle 312"/>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91" name="Group 31"/>
            <p:cNvGrpSpPr/>
            <p:nvPr/>
          </p:nvGrpSpPr>
          <p:grpSpPr>
            <a:xfrm>
              <a:off x="1567193" y="4745790"/>
              <a:ext cx="734849" cy="695157"/>
              <a:chOff x="1468267" y="5160211"/>
              <a:chExt cx="734849" cy="695157"/>
            </a:xfrm>
          </p:grpSpPr>
          <p:sp>
            <p:nvSpPr>
              <p:cNvPr id="304" name="Rounded Rectangle 303"/>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05" name="Rounded Rectangle 304"/>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06" name="Rounded Rectangle 305"/>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07" name="Rounded Rectangle 306"/>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08" name="Rounded Rectangle 307"/>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sp>
          <p:nvSpPr>
            <p:cNvPr id="228" name="Rounded Rectangle 227"/>
            <p:cNvSpPr/>
            <p:nvPr/>
          </p:nvSpPr>
          <p:spPr bwMode="auto">
            <a:xfrm>
              <a:off x="2414337" y="4547937"/>
              <a:ext cx="1673726" cy="16630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Socket</a:t>
              </a: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97" name="Group 38"/>
            <p:cNvGrpSpPr/>
            <p:nvPr/>
          </p:nvGrpSpPr>
          <p:grpSpPr>
            <a:xfrm>
              <a:off x="2508330" y="5456990"/>
              <a:ext cx="734849" cy="695157"/>
              <a:chOff x="1468267" y="5160211"/>
              <a:chExt cx="734849" cy="695157"/>
            </a:xfrm>
          </p:grpSpPr>
          <p:sp>
            <p:nvSpPr>
              <p:cNvPr id="299" name="Rounded Rectangle 298"/>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00" name="Rounded Rectangle 299"/>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01" name="Rounded Rectangle 300"/>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02" name="Rounded Rectangle 301"/>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303" name="Rounded Rectangle 302"/>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03" name="Group 44"/>
            <p:cNvGrpSpPr/>
            <p:nvPr/>
          </p:nvGrpSpPr>
          <p:grpSpPr>
            <a:xfrm>
              <a:off x="3259635" y="5454318"/>
              <a:ext cx="734849" cy="695157"/>
              <a:chOff x="1468267" y="5160211"/>
              <a:chExt cx="734849" cy="695157"/>
            </a:xfrm>
          </p:grpSpPr>
          <p:sp>
            <p:nvSpPr>
              <p:cNvPr id="294" name="Rounded Rectangle 293"/>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95" name="Rounded Rectangle 294"/>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96" name="Rounded Rectangle 295"/>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97" name="Rounded Rectangle 296"/>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98" name="Rounded Rectangle 297"/>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09" name="Group 50"/>
            <p:cNvGrpSpPr/>
            <p:nvPr/>
          </p:nvGrpSpPr>
          <p:grpSpPr>
            <a:xfrm>
              <a:off x="2502982" y="4745791"/>
              <a:ext cx="734849" cy="695157"/>
              <a:chOff x="1468267" y="5160211"/>
              <a:chExt cx="734849" cy="695157"/>
            </a:xfrm>
          </p:grpSpPr>
          <p:sp>
            <p:nvSpPr>
              <p:cNvPr id="289" name="Rounded Rectangle 288"/>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90" name="Rounded Rectangle 289"/>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91" name="Rounded Rectangle 290"/>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92" name="Rounded Rectangle 291"/>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93" name="Rounded Rectangle 292"/>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16" name="Group 56"/>
            <p:cNvGrpSpPr/>
            <p:nvPr/>
          </p:nvGrpSpPr>
          <p:grpSpPr>
            <a:xfrm>
              <a:off x="3259635" y="4743117"/>
              <a:ext cx="734849" cy="695157"/>
              <a:chOff x="1468267" y="5160211"/>
              <a:chExt cx="734849" cy="695157"/>
            </a:xfrm>
          </p:grpSpPr>
          <p:sp>
            <p:nvSpPr>
              <p:cNvPr id="284" name="Rounded Rectangle 283"/>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85" name="Rounded Rectangle 284"/>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86" name="Rounded Rectangle 285"/>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87" name="Rounded Rectangle 286"/>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88" name="Rounded Rectangle 287"/>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sp>
          <p:nvSpPr>
            <p:cNvPr id="233" name="Rounded Rectangle 232"/>
            <p:cNvSpPr/>
            <p:nvPr/>
          </p:nvSpPr>
          <p:spPr bwMode="auto">
            <a:xfrm>
              <a:off x="612274" y="2288913"/>
              <a:ext cx="3481137" cy="195179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NUMA Node</a:t>
              </a: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234" name="Rounded Rectangle 233"/>
            <p:cNvSpPr/>
            <p:nvPr/>
          </p:nvSpPr>
          <p:spPr bwMode="auto">
            <a:xfrm>
              <a:off x="681790" y="2542673"/>
              <a:ext cx="1673726" cy="16630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Socket</a:t>
              </a: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117" name="Group 65"/>
            <p:cNvGrpSpPr/>
            <p:nvPr/>
          </p:nvGrpSpPr>
          <p:grpSpPr>
            <a:xfrm>
              <a:off x="775783" y="3451726"/>
              <a:ext cx="734849" cy="695157"/>
              <a:chOff x="1468267" y="5160211"/>
              <a:chExt cx="734849" cy="695157"/>
            </a:xfrm>
          </p:grpSpPr>
          <p:sp>
            <p:nvSpPr>
              <p:cNvPr id="279" name="Rounded Rectangle 278"/>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80" name="Rounded Rectangle 279"/>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81" name="Rounded Rectangle 280"/>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82" name="Rounded Rectangle 281"/>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83" name="Rounded Rectangle 282"/>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18" name="Group 71"/>
            <p:cNvGrpSpPr/>
            <p:nvPr/>
          </p:nvGrpSpPr>
          <p:grpSpPr>
            <a:xfrm>
              <a:off x="1527088" y="3449054"/>
              <a:ext cx="734849" cy="695157"/>
              <a:chOff x="1468267" y="5160211"/>
              <a:chExt cx="734849" cy="695157"/>
            </a:xfrm>
          </p:grpSpPr>
          <p:sp>
            <p:nvSpPr>
              <p:cNvPr id="274" name="Rounded Rectangle 273"/>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75" name="Rounded Rectangle 274"/>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76" name="Rounded Rectangle 275"/>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77" name="Rounded Rectangle 276"/>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78" name="Rounded Rectangle 277"/>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19" name="Group 77"/>
            <p:cNvGrpSpPr/>
            <p:nvPr/>
          </p:nvGrpSpPr>
          <p:grpSpPr>
            <a:xfrm>
              <a:off x="770435" y="2740527"/>
              <a:ext cx="734849" cy="695157"/>
              <a:chOff x="1468267" y="5160211"/>
              <a:chExt cx="734849" cy="695157"/>
            </a:xfrm>
          </p:grpSpPr>
          <p:sp>
            <p:nvSpPr>
              <p:cNvPr id="269" name="Rounded Rectangle 268"/>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70" name="Rounded Rectangle 269"/>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71" name="Rounded Rectangle 270"/>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72" name="Rounded Rectangle 271"/>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73" name="Rounded Rectangle 272"/>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20" name="Group 83"/>
            <p:cNvGrpSpPr/>
            <p:nvPr/>
          </p:nvGrpSpPr>
          <p:grpSpPr>
            <a:xfrm>
              <a:off x="1527088" y="2737853"/>
              <a:ext cx="734849" cy="695157"/>
              <a:chOff x="1468267" y="5160211"/>
              <a:chExt cx="734849" cy="695157"/>
            </a:xfrm>
          </p:grpSpPr>
          <p:sp>
            <p:nvSpPr>
              <p:cNvPr id="264" name="Rounded Rectangle 263"/>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65" name="Rounded Rectangle 264"/>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66" name="Rounded Rectangle 265"/>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67" name="Rounded Rectangle 266"/>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68" name="Rounded Rectangle 267"/>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sp>
          <p:nvSpPr>
            <p:cNvPr id="239" name="Rounded Rectangle 238"/>
            <p:cNvSpPr/>
            <p:nvPr/>
          </p:nvSpPr>
          <p:spPr bwMode="auto">
            <a:xfrm>
              <a:off x="2374232" y="2540000"/>
              <a:ext cx="1673726" cy="166303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Socket</a:t>
              </a: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a:p>
              <a:pPr algn="ctr" defTabSz="914099" fontAlgn="base">
                <a:spcBef>
                  <a:spcPct val="0"/>
                </a:spcBef>
                <a:spcAft>
                  <a:spcPct val="0"/>
                </a:spcAft>
              </a:pPr>
              <a:endParaRPr lang="en-US" sz="12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nvGrpSpPr>
            <p:cNvPr id="121" name="Group 90"/>
            <p:cNvGrpSpPr/>
            <p:nvPr/>
          </p:nvGrpSpPr>
          <p:grpSpPr>
            <a:xfrm>
              <a:off x="2468225" y="3449053"/>
              <a:ext cx="734849" cy="695157"/>
              <a:chOff x="1468267" y="5160211"/>
              <a:chExt cx="734849" cy="695157"/>
            </a:xfrm>
          </p:grpSpPr>
          <p:sp>
            <p:nvSpPr>
              <p:cNvPr id="259" name="Rounded Rectangle 258"/>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60" name="Rounded Rectangle 259"/>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61" name="Rounded Rectangle 260"/>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62" name="Rounded Rectangle 261"/>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63" name="Rounded Rectangle 262"/>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22" name="Group 96"/>
            <p:cNvGrpSpPr/>
            <p:nvPr/>
          </p:nvGrpSpPr>
          <p:grpSpPr>
            <a:xfrm>
              <a:off x="3219530" y="3446381"/>
              <a:ext cx="734849" cy="695157"/>
              <a:chOff x="1468267" y="5160211"/>
              <a:chExt cx="734849" cy="695157"/>
            </a:xfrm>
          </p:grpSpPr>
          <p:sp>
            <p:nvSpPr>
              <p:cNvPr id="254" name="Rounded Rectangle 253"/>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55" name="Rounded Rectangle 254"/>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56" name="Rounded Rectangle 255"/>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57" name="Rounded Rectangle 256"/>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58" name="Rounded Rectangle 257"/>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23" name="Group 102"/>
            <p:cNvGrpSpPr/>
            <p:nvPr/>
          </p:nvGrpSpPr>
          <p:grpSpPr>
            <a:xfrm>
              <a:off x="2462877" y="2737854"/>
              <a:ext cx="734849" cy="695157"/>
              <a:chOff x="1468267" y="5160211"/>
              <a:chExt cx="734849" cy="695157"/>
            </a:xfrm>
          </p:grpSpPr>
          <p:sp>
            <p:nvSpPr>
              <p:cNvPr id="249" name="Rounded Rectangle 248"/>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50" name="Rounded Rectangle 249"/>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51" name="Rounded Rectangle 250"/>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52" name="Rounded Rectangle 251"/>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53" name="Rounded Rectangle 252"/>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nvGrpSpPr>
            <p:cNvPr id="124" name="Group 108"/>
            <p:cNvGrpSpPr/>
            <p:nvPr/>
          </p:nvGrpSpPr>
          <p:grpSpPr>
            <a:xfrm>
              <a:off x="3219530" y="2735180"/>
              <a:ext cx="734849" cy="695157"/>
              <a:chOff x="1468267" y="5160211"/>
              <a:chExt cx="734849" cy="695157"/>
            </a:xfrm>
          </p:grpSpPr>
          <p:sp>
            <p:nvSpPr>
              <p:cNvPr id="244" name="Rounded Rectangle 243"/>
              <p:cNvSpPr/>
              <p:nvPr/>
            </p:nvSpPr>
            <p:spPr bwMode="auto">
              <a:xfrm>
                <a:off x="1468267" y="5160211"/>
                <a:ext cx="734849" cy="69515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1000" kern="1200" dirty="0" smtClean="0">
                  <a:solidFill>
                    <a:schemeClr val="bg1"/>
                  </a:solidFill>
                  <a:latin typeface="Trebuchet MS" pitchFamily="34" charset="0"/>
                </a:endParaRPr>
              </a:p>
              <a:p>
                <a:pPr algn="ctr" defTabSz="914099" rtl="0" fontAlgn="base">
                  <a:spcBef>
                    <a:spcPct val="0"/>
                  </a:spcBef>
                  <a:spcAft>
                    <a:spcPct val="0"/>
                  </a:spcAft>
                </a:pPr>
                <a:r>
                  <a:rPr lang="en-US" sz="1000" kern="1200" dirty="0" smtClean="0">
                    <a:solidFill>
                      <a:schemeClr val="bg1"/>
                    </a:solidFill>
                    <a:latin typeface="Trebuchet MS" pitchFamily="34" charset="0"/>
                  </a:rPr>
                  <a:t>Core</a:t>
                </a:r>
              </a:p>
              <a:p>
                <a:pPr algn="ctr" defTabSz="914099" rtl="0" fontAlgn="base">
                  <a:spcBef>
                    <a:spcPct val="0"/>
                  </a:spcBef>
                  <a:spcAft>
                    <a:spcPct val="0"/>
                  </a:spcAft>
                </a:pPr>
                <a:endParaRPr lang="en-US" sz="1100" kern="1200" dirty="0">
                  <a:solidFill>
                    <a:schemeClr val="bg1"/>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a:p>
                <a:pPr algn="ctr" defTabSz="914099" rtl="0" fontAlgn="base">
                  <a:spcBef>
                    <a:spcPct val="0"/>
                  </a:spcBef>
                  <a:spcAft>
                    <a:spcPct val="0"/>
                  </a:spcAft>
                </a:pPr>
                <a:endParaRPr lang="en-US" sz="11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45" name="Rounded Rectangle 244"/>
              <p:cNvSpPr/>
              <p:nvPr/>
            </p:nvSpPr>
            <p:spPr bwMode="auto">
              <a:xfrm>
                <a:off x="1524000" y="5334001"/>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46" name="Rounded Rectangle 245"/>
              <p:cNvSpPr/>
              <p:nvPr/>
            </p:nvSpPr>
            <p:spPr bwMode="auto">
              <a:xfrm>
                <a:off x="1852864" y="5331327"/>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47" name="Rounded Rectangle 246"/>
              <p:cNvSpPr/>
              <p:nvPr/>
            </p:nvSpPr>
            <p:spPr bwMode="auto">
              <a:xfrm>
                <a:off x="1526673" y="5566612"/>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sp>
            <p:nvSpPr>
              <p:cNvPr id="248" name="Rounded Rectangle 247"/>
              <p:cNvSpPr/>
              <p:nvPr/>
            </p:nvSpPr>
            <p:spPr bwMode="auto">
              <a:xfrm>
                <a:off x="1860895" y="5569279"/>
                <a:ext cx="304799" cy="2112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r>
                  <a:rPr lang="en-US" sz="700" kern="1200" dirty="0" smtClean="0">
                    <a:solidFill>
                      <a:srgbClr xmlns:mc="http://schemas.openxmlformats.org/markup-compatibility/2006" xmlns:a14="http://schemas.microsoft.com/office/drawing/2010/main" val="FFFFFF" mc:Ignorable=""/>
                    </a:solidFill>
                    <a:latin typeface="Trebuchet MS" pitchFamily="34" charset="0"/>
                  </a:rPr>
                  <a:t>LP</a:t>
                </a:r>
                <a:endParaRPr lang="en-US" sz="700" kern="1200" dirty="0">
                  <a:solidFill>
                    <a:srgbClr xmlns:mc="http://schemas.openxmlformats.org/markup-compatibility/2006" xmlns:a14="http://schemas.microsoft.com/office/drawing/2010/main" val="FFFFFF" mc:Ignorable=""/>
                  </a:solidFill>
                  <a:latin typeface="Trebuchet MS" pitchFamily="34" charset="0"/>
                </a:endParaRPr>
              </a:p>
            </p:txBody>
          </p:sp>
        </p:gr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256 Processor System</a:t>
            </a:r>
            <a:endParaRPr lang="en-US" dirty="0"/>
          </a:p>
        </p:txBody>
      </p:sp>
      <p:pic>
        <p:nvPicPr>
          <p:cNvPr id="32771" name="Picture 3"/>
          <p:cNvPicPr>
            <a:picLocks noChangeAspect="1" noChangeArrowheads="1"/>
          </p:cNvPicPr>
          <p:nvPr/>
        </p:nvPicPr>
        <p:blipFill>
          <a:blip r:embed="rId3" cstate="print"/>
          <a:srcRect/>
          <a:stretch>
            <a:fillRect/>
          </a:stretch>
        </p:blipFill>
        <p:spPr bwMode="auto">
          <a:xfrm>
            <a:off x="1500188" y="880789"/>
            <a:ext cx="5664235" cy="5567636"/>
          </a:xfrm>
          <a:prstGeom prst="rect">
            <a:avLst/>
          </a:prstGeom>
          <a:noFill/>
          <a:ln w="9525">
            <a:noFill/>
            <a:miter lim="800000"/>
            <a:headEnd/>
            <a:tailEnd/>
          </a:ln>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Processes, Threads, and Groups</a:t>
            </a:r>
            <a:endParaRPr lang="en-US" dirty="0"/>
          </a:p>
        </p:txBody>
      </p:sp>
      <p:sp>
        <p:nvSpPr>
          <p:cNvPr id="3" name="Content Placeholder 2"/>
          <p:cNvSpPr>
            <a:spLocks noGrp="1"/>
          </p:cNvSpPr>
          <p:nvPr>
            <p:ph idx="1"/>
          </p:nvPr>
        </p:nvSpPr>
        <p:spPr>
          <a:xfrm>
            <a:off x="381000" y="1447799"/>
            <a:ext cx="8382000" cy="4942892"/>
          </a:xfrm>
        </p:spPr>
        <p:txBody>
          <a:bodyPr/>
          <a:lstStyle/>
          <a:p>
            <a:r>
              <a:rPr lang="en-US" sz="2800" smtClean="0"/>
              <a:t>By default, processes are </a:t>
            </a:r>
            <a:r>
              <a:rPr lang="en-US" sz="2800" dirty="0" err="1" smtClean="0"/>
              <a:t>affinitized</a:t>
            </a:r>
            <a:r>
              <a:rPr lang="en-US" sz="2800" dirty="0" smtClean="0"/>
              <a:t> to have all threads run in a single group</a:t>
            </a:r>
          </a:p>
          <a:p>
            <a:pPr lvl="1"/>
            <a:r>
              <a:rPr lang="en-US" sz="2400" dirty="0" smtClean="0"/>
              <a:t>Thread can be </a:t>
            </a:r>
            <a:r>
              <a:rPr lang="en-US" sz="2400" dirty="0" err="1" smtClean="0"/>
              <a:t>affinitized</a:t>
            </a:r>
            <a:r>
              <a:rPr lang="en-US" sz="2400" dirty="0" smtClean="0"/>
              <a:t> to only the CPUs within a single group</a:t>
            </a:r>
          </a:p>
          <a:p>
            <a:r>
              <a:rPr lang="en-US" sz="2800" dirty="0" smtClean="0"/>
              <a:t>Group Assignment:</a:t>
            </a:r>
          </a:p>
          <a:p>
            <a:pPr lvl="1"/>
            <a:r>
              <a:rPr lang="en-US" sz="2400" dirty="0" smtClean="0"/>
              <a:t>Processes assigned group and ideal node round-robin</a:t>
            </a:r>
          </a:p>
          <a:p>
            <a:pPr lvl="1"/>
            <a:r>
              <a:rPr lang="en-US" sz="2400" dirty="0" smtClean="0"/>
              <a:t>By default, thread assigned ideal CPU from process’ ideal node round-robin</a:t>
            </a:r>
          </a:p>
          <a:p>
            <a:pPr lvl="1"/>
            <a:r>
              <a:rPr lang="en-US" sz="2400" dirty="0" smtClean="0"/>
              <a:t>Legacy affinity APIs apply at group level</a:t>
            </a:r>
          </a:p>
          <a:p>
            <a:r>
              <a:rPr lang="en-US" sz="2800" dirty="0" smtClean="0"/>
              <a:t>Application can take advantage of &gt; 64 LPs by assigning threads to a different group than default</a:t>
            </a:r>
          </a:p>
          <a:p>
            <a:endParaRPr lang="en-US" sz="2800" dirty="0" smtClean="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NUMA Enhancements</a:t>
            </a:r>
            <a:endParaRPr lang="en-US" dirty="0"/>
          </a:p>
        </p:txBody>
      </p:sp>
      <p:sp>
        <p:nvSpPr>
          <p:cNvPr id="3" name="Content Placeholder 2"/>
          <p:cNvSpPr>
            <a:spLocks noGrp="1"/>
          </p:cNvSpPr>
          <p:nvPr>
            <p:ph idx="4294967295"/>
          </p:nvPr>
        </p:nvSpPr>
        <p:spPr>
          <a:xfrm>
            <a:off x="381000" y="1412875"/>
            <a:ext cx="8382000" cy="4727448"/>
          </a:xfrm>
          <a:prstGeom prst="rect">
            <a:avLst/>
          </a:prstGeom>
        </p:spPr>
        <p:txBody>
          <a:bodyPr/>
          <a:lstStyle/>
          <a:p>
            <a:r>
              <a:rPr lang="en-US" dirty="0" smtClean="0"/>
              <a:t>Support for NUMA has improved every release</a:t>
            </a:r>
          </a:p>
          <a:p>
            <a:pPr lvl="1"/>
            <a:r>
              <a:rPr lang="en-US" dirty="0" smtClean="0"/>
              <a:t>Scheduler more NUMA aware</a:t>
            </a:r>
          </a:p>
          <a:p>
            <a:pPr lvl="1"/>
            <a:r>
              <a:rPr lang="en-US" dirty="0" smtClean="0"/>
              <a:t>Memory Manager more NUMA aware</a:t>
            </a:r>
          </a:p>
          <a:p>
            <a:r>
              <a:rPr lang="en-US" dirty="0" smtClean="0"/>
              <a:t>New APIs for:</a:t>
            </a:r>
          </a:p>
          <a:p>
            <a:pPr lvl="1"/>
            <a:r>
              <a:rPr lang="en-US" dirty="0" smtClean="0"/>
              <a:t>Getting relationships between caches, cores, sockets, nodes, and groups (topology)</a:t>
            </a:r>
          </a:p>
          <a:p>
            <a:pPr lvl="1"/>
            <a:r>
              <a:rPr lang="en-US" dirty="0" smtClean="0"/>
              <a:t>Mapping LPs to NUMA nodes and vice versa</a:t>
            </a:r>
          </a:p>
          <a:p>
            <a:pPr lvl="1"/>
            <a:r>
              <a:rPr lang="en-US" dirty="0" smtClean="0"/>
              <a:t>Getting distance between NUMA nodes</a:t>
            </a:r>
          </a:p>
          <a:p>
            <a:r>
              <a:rPr lang="en-US" dirty="0" smtClean="0"/>
              <a:t>Services can specify ideal NUMA node</a:t>
            </a:r>
            <a:endParaRPr lang="en-US" dirty="0"/>
          </a:p>
        </p:txBody>
      </p:sp>
    </p:spTree>
    <p:extLst>
      <p:ext uri="{BB962C8B-B14F-4D97-AF65-F5344CB8AC3E}">
        <p14:creationId xmlns:p14="http://schemas.microsoft.com/office/powerpoint/2010/main" val="31225413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553998"/>
          </a:xfrm>
        </p:spPr>
        <p:txBody>
          <a:bodyPr/>
          <a:lstStyle/>
          <a:p>
            <a:r>
              <a:rPr lang="en-US" sz="4000" dirty="0" smtClean="0"/>
              <a:t>Removal of the Memory Manager </a:t>
            </a:r>
            <a:r>
              <a:rPr lang="en-US" sz="4000" smtClean="0"/>
              <a:t>PFN Lock</a:t>
            </a:r>
            <a:endParaRPr lang="en-US" sz="4000" dirty="0">
              <a:solidFill>
                <a:schemeClr val="tx2"/>
              </a:solidFill>
            </a:endParaRPr>
          </a:p>
        </p:txBody>
      </p:sp>
      <p:sp>
        <p:nvSpPr>
          <p:cNvPr id="3" name="Content Placeholder 2"/>
          <p:cNvSpPr>
            <a:spLocks noGrp="1"/>
          </p:cNvSpPr>
          <p:nvPr>
            <p:ph idx="1"/>
          </p:nvPr>
        </p:nvSpPr>
        <p:spPr>
          <a:xfrm>
            <a:off x="381000" y="1600200"/>
            <a:ext cx="8382000" cy="4401205"/>
          </a:xfrm>
        </p:spPr>
        <p:txBody>
          <a:bodyPr/>
          <a:lstStyle/>
          <a:p>
            <a:r>
              <a:rPr lang="en-US" sz="2800" dirty="0" smtClean="0"/>
              <a:t>Windows tracks the state of pages in physical memory</a:t>
            </a:r>
          </a:p>
          <a:p>
            <a:pPr lvl="1"/>
            <a:r>
              <a:rPr lang="en-US" sz="2400" dirty="0" smtClean="0"/>
              <a:t>In use (in a working set)</a:t>
            </a:r>
          </a:p>
          <a:p>
            <a:pPr lvl="1"/>
            <a:r>
              <a:rPr lang="en-US" sz="2400" dirty="0" smtClean="0"/>
              <a:t>Not assigned to a working set (on one of several paging lists: free, zero, modified, standby…)</a:t>
            </a:r>
          </a:p>
          <a:p>
            <a:r>
              <a:rPr lang="en-US" sz="2800" dirty="0" smtClean="0"/>
              <a:t>Before, all page state changes protected by global PFN (Physical Frame Number) lock</a:t>
            </a:r>
          </a:p>
          <a:p>
            <a:r>
              <a:rPr lang="en-US" sz="2800" dirty="0" smtClean="0"/>
              <a:t>Now, the PFN lock is gone</a:t>
            </a:r>
          </a:p>
          <a:p>
            <a:pPr lvl="1"/>
            <a:r>
              <a:rPr lang="en-US" sz="2400" dirty="0" smtClean="0"/>
              <a:t>Pages are now locked individually</a:t>
            </a:r>
          </a:p>
          <a:p>
            <a:pPr lvl="1"/>
            <a:r>
              <a:rPr lang="en-US" sz="2400" dirty="0" smtClean="0"/>
              <a:t>Improves scalability for applications that manage large amounts of memory</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en-US" dirty="0" smtClean="0"/>
              <a:t>Removal of Other Major Locks</a:t>
            </a:r>
            <a:endParaRPr lang="en-US" dirty="0"/>
          </a:p>
        </p:txBody>
      </p:sp>
      <p:sp>
        <p:nvSpPr>
          <p:cNvPr id="3" name="Content Placeholder 2"/>
          <p:cNvSpPr>
            <a:spLocks noGrp="1"/>
          </p:cNvSpPr>
          <p:nvPr>
            <p:ph idx="4294967295"/>
          </p:nvPr>
        </p:nvSpPr>
        <p:spPr>
          <a:xfrm>
            <a:off x="381000" y="1412875"/>
            <a:ext cx="8382000" cy="3871829"/>
          </a:xfrm>
          <a:prstGeom prst="rect">
            <a:avLst/>
          </a:prstGeom>
        </p:spPr>
        <p:txBody>
          <a:bodyPr/>
          <a:lstStyle/>
          <a:p>
            <a:r>
              <a:rPr lang="en-US" sz="2800" dirty="0" smtClean="0"/>
              <a:t>Cache Manager Virtual Address Control Block (VACB) lock</a:t>
            </a:r>
          </a:p>
          <a:p>
            <a:pPr lvl="1"/>
            <a:r>
              <a:rPr lang="en-US" sz="2400" dirty="0" smtClean="0"/>
              <a:t>Not completely removed, but gone from common code paths</a:t>
            </a:r>
          </a:p>
          <a:p>
            <a:pPr lvl="1"/>
            <a:r>
              <a:rPr lang="en-US" sz="2400" dirty="0" smtClean="0"/>
              <a:t>Improves scaling of applications that perform intensive cached file I/O</a:t>
            </a:r>
          </a:p>
          <a:p>
            <a:r>
              <a:rPr lang="en-US" sz="2800" dirty="0" smtClean="0"/>
              <a:t>Object Manager Type lock</a:t>
            </a:r>
          </a:p>
          <a:p>
            <a:pPr lvl="1"/>
            <a:r>
              <a:rPr lang="en-US" sz="2400" dirty="0" smtClean="0"/>
              <a:t>Improves scaling of workloads that modify kernel objects (synchronization, files, registry keys)</a:t>
            </a:r>
          </a:p>
          <a:p>
            <a:pPr lvl="1"/>
            <a:endParaRPr lang="en-US" sz="2400" dirty="0"/>
          </a:p>
        </p:txBody>
      </p:sp>
    </p:spTree>
    <p:extLst>
      <p:ext uri="{BB962C8B-B14F-4D97-AF65-F5344CB8AC3E}">
        <p14:creationId xmlns:p14="http://schemas.microsoft.com/office/powerpoint/2010/main" val="1194683045"/>
      </p:ext>
    </p:extLst>
  </p:cSld>
  <p:clrMapOvr>
    <a:masterClrMapping/>
  </p:clrMapOvr>
  <p:transition xmlns:p14="http://schemas.microsoft.com/office/powerpoint/2010/mai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Removal of the Dispatcher Lock</a:t>
            </a:r>
            <a:endParaRPr lang="en-US" dirty="0"/>
          </a:p>
        </p:txBody>
      </p:sp>
      <p:sp>
        <p:nvSpPr>
          <p:cNvPr id="3" name="Content Placeholder 2"/>
          <p:cNvSpPr>
            <a:spLocks noGrp="1"/>
          </p:cNvSpPr>
          <p:nvPr>
            <p:ph idx="1"/>
          </p:nvPr>
        </p:nvSpPr>
        <p:spPr/>
        <p:txBody>
          <a:bodyPr/>
          <a:lstStyle/>
          <a:p>
            <a:r>
              <a:rPr lang="en-US" sz="2800" dirty="0" smtClean="0"/>
              <a:t>Locks serialize access to data structures</a:t>
            </a:r>
          </a:p>
          <a:p>
            <a:pPr lvl="1"/>
            <a:r>
              <a:rPr lang="en-US" sz="2400" dirty="0" smtClean="0"/>
              <a:t>Prevents multiple threads from simultaneously </a:t>
            </a:r>
            <a:br>
              <a:rPr lang="en-US" sz="2400" dirty="0" smtClean="0"/>
            </a:br>
            <a:r>
              <a:rPr lang="en-US" sz="2400" dirty="0" smtClean="0"/>
              <a:t>modifying data </a:t>
            </a:r>
          </a:p>
          <a:p>
            <a:pPr lvl="1"/>
            <a:r>
              <a:rPr lang="en-US" sz="2400" dirty="0" smtClean="0"/>
              <a:t>Inhibits scaling because threads must wait for their</a:t>
            </a:r>
            <a:br>
              <a:rPr lang="en-US" sz="2400" dirty="0" smtClean="0"/>
            </a:br>
            <a:r>
              <a:rPr lang="en-US" sz="2400" dirty="0" smtClean="0"/>
              <a:t>turn (contention)</a:t>
            </a:r>
          </a:p>
          <a:p>
            <a:r>
              <a:rPr lang="en-US" sz="2800" dirty="0" smtClean="0"/>
              <a:t>Scheduler Dispatcher lock hottest on server workloads</a:t>
            </a:r>
          </a:p>
          <a:p>
            <a:pPr lvl="1"/>
            <a:r>
              <a:rPr lang="en-US" sz="2400" dirty="0" smtClean="0"/>
              <a:t>Lock protects all thread state changes (wait, </a:t>
            </a:r>
            <a:r>
              <a:rPr lang="en-US" sz="2400" dirty="0" err="1" smtClean="0"/>
              <a:t>unwait</a:t>
            </a:r>
            <a:r>
              <a:rPr lang="en-US" sz="2400" dirty="0" smtClean="0"/>
              <a:t>) </a:t>
            </a:r>
          </a:p>
          <a:p>
            <a:r>
              <a:rPr lang="en-US" sz="2800" dirty="0" smtClean="0"/>
              <a:t>To improve scaling, lock was removed</a:t>
            </a:r>
          </a:p>
          <a:p>
            <a:pPr lvl="1"/>
            <a:r>
              <a:rPr lang="en-US" sz="2400" dirty="0" smtClean="0"/>
              <a:t>Each object protected by its own lock</a:t>
            </a:r>
          </a:p>
          <a:p>
            <a:pPr lvl="1"/>
            <a:r>
              <a:rPr lang="en-US" sz="2400" dirty="0" smtClean="0"/>
              <a:t>Many operations are lock-free</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Scaling Without the Dispatcher Lock</a:t>
            </a:r>
            <a:endParaRPr lang="en-US" sz="4400" dirty="0"/>
          </a:p>
        </p:txBody>
      </p:sp>
      <p:sp>
        <p:nvSpPr>
          <p:cNvPr id="3" name="Content Placeholder 2"/>
          <p:cNvSpPr>
            <a:spLocks noGrp="1"/>
          </p:cNvSpPr>
          <p:nvPr>
            <p:ph idx="1"/>
          </p:nvPr>
        </p:nvSpPr>
        <p:spPr>
          <a:xfrm>
            <a:off x="381000" y="1447799"/>
            <a:ext cx="8382000" cy="443198"/>
          </a:xfrm>
        </p:spPr>
        <p:txBody>
          <a:bodyPr/>
          <a:lstStyle/>
          <a:p>
            <a:r>
              <a:rPr lang="en-US" dirty="0" smtClean="0"/>
              <a:t>1.7x scaling going from 128 to 256 LPs:</a:t>
            </a:r>
            <a:endParaRPr lang="en-US" dirty="0"/>
          </a:p>
        </p:txBody>
      </p:sp>
      <p:graphicFrame>
        <p:nvGraphicFramePr>
          <p:cNvPr id="6" name="Chart 5"/>
          <p:cNvGraphicFramePr/>
          <p:nvPr>
            <p:extLst>
              <p:ext uri="{D42A27DB-BD31-4B8C-83A1-F6EECF244321}">
                <p14:modId xmlns:p14="http://schemas.microsoft.com/office/powerpoint/2010/main" val="920894396"/>
              </p:ext>
            </p:extLst>
          </p:nvPr>
        </p:nvGraphicFramePr>
        <p:xfrm>
          <a:off x="1257299" y="2593730"/>
          <a:ext cx="6862573" cy="347266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329962" y="2057401"/>
            <a:ext cx="3972178" cy="461665"/>
          </a:xfrm>
          <a:prstGeom prst="rect">
            <a:avLst/>
          </a:prstGeom>
          <a:noFill/>
        </p:spPr>
        <p:txBody>
          <a:bodyPr wrap="none" rtlCol="0">
            <a:spAutoFit/>
          </a:bodyPr>
          <a:lstStyle/>
          <a:p>
            <a:r>
              <a:rPr lang="en-US" sz="2400" dirty="0" smtClean="0">
                <a:solidFill>
                  <a:schemeClr val="accent4"/>
                </a:solidFill>
              </a:rPr>
              <a:t>OLTP Workload Throughput</a:t>
            </a:r>
            <a:endParaRPr lang="en-US" sz="2400" dirty="0" smtClean="0">
              <a:solidFill>
                <a:schemeClr val="accent4"/>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8" name="TextBox 7"/>
          <p:cNvSpPr txBox="1"/>
          <p:nvPr/>
        </p:nvSpPr>
        <p:spPr>
          <a:xfrm rot="16200000">
            <a:off x="350118" y="4191745"/>
            <a:ext cx="1789016" cy="307777"/>
          </a:xfrm>
          <a:prstGeom prst="rect">
            <a:avLst/>
          </a:prstGeom>
          <a:noFill/>
        </p:spPr>
        <p:txBody>
          <a:bodyPr wrap="none" rtlCol="0">
            <a:spAutoFit/>
          </a:bodyPr>
          <a:lstStyle/>
          <a:p>
            <a:r>
              <a:rPr lang="en-US" sz="1400" dirty="0" smtClean="0">
                <a:gradFill>
                  <a:gsLst>
                    <a:gs pos="0">
                      <a:schemeClr val="tx1"/>
                    </a:gs>
                    <a:gs pos="100000">
                      <a:schemeClr val="tx1"/>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Transactions/minute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smtClean="0"/>
              <a:t>Summary and More Information</a:t>
            </a:r>
            <a:endParaRPr lang="en-US" dirty="0" smtClean="0"/>
          </a:p>
        </p:txBody>
      </p:sp>
      <p:sp>
        <p:nvSpPr>
          <p:cNvPr id="50179" name="Rectangle 5"/>
          <p:cNvSpPr>
            <a:spLocks noGrp="1" noChangeArrowheads="1"/>
          </p:cNvSpPr>
          <p:nvPr>
            <p:ph idx="1"/>
          </p:nvPr>
        </p:nvSpPr>
        <p:spPr/>
        <p:txBody>
          <a:bodyPr/>
          <a:lstStyle/>
          <a:p>
            <a:r>
              <a:rPr lang="en-US" dirty="0" smtClean="0"/>
              <a:t>Lots of exciting kernel changes in Windows 7 and Server 2008 R2!</a:t>
            </a:r>
          </a:p>
          <a:p>
            <a:pPr lvl="1"/>
            <a:r>
              <a:rPr lang="en-US" dirty="0" smtClean="0"/>
              <a:t>There’s more that I didn’t have time to cover</a:t>
            </a:r>
          </a:p>
          <a:p>
            <a:pPr lvl="1"/>
            <a:r>
              <a:rPr lang="en-US" dirty="0" smtClean="0"/>
              <a:t>Faster,  more scalable, more secure</a:t>
            </a:r>
          </a:p>
          <a:p>
            <a:r>
              <a:rPr lang="en-US" dirty="0" smtClean="0"/>
              <a:t>Further reading:</a:t>
            </a:r>
          </a:p>
          <a:p>
            <a:pPr lvl="1"/>
            <a:r>
              <a:rPr lang="en-US" dirty="0" smtClean="0"/>
              <a:t>MSDN (SDK and WDK) describes new user and kernel mode APIs</a:t>
            </a:r>
          </a:p>
          <a:p>
            <a:pPr lvl="1"/>
            <a:r>
              <a:rPr lang="en-US" dirty="0" smtClean="0"/>
              <a:t>Look for my upcoming kernel changes blog post series</a:t>
            </a:r>
          </a:p>
          <a:p>
            <a:pPr lvl="1"/>
            <a:r>
              <a:rPr lang="en-US" dirty="0" smtClean="0"/>
              <a:t>Windows Internals 6th Edition (2010)</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API Sets</a:t>
            </a:r>
            <a:endParaRPr lang="en-US" dirty="0"/>
          </a:p>
        </p:txBody>
      </p:sp>
      <p:sp>
        <p:nvSpPr>
          <p:cNvPr id="3" name="Content Placeholder 2"/>
          <p:cNvSpPr>
            <a:spLocks noGrp="1"/>
          </p:cNvSpPr>
          <p:nvPr>
            <p:ph idx="1"/>
          </p:nvPr>
        </p:nvSpPr>
        <p:spPr>
          <a:xfrm>
            <a:off x="381000" y="1447799"/>
            <a:ext cx="8382000" cy="4364272"/>
          </a:xfrm>
        </p:spPr>
        <p:txBody>
          <a:bodyPr/>
          <a:lstStyle/>
          <a:p>
            <a:r>
              <a:rPr lang="en-US" sz="2800" dirty="0" smtClean="0"/>
              <a:t>Problem: DLLs contain multiple API sets</a:t>
            </a:r>
          </a:p>
          <a:p>
            <a:pPr lvl="1"/>
            <a:r>
              <a:rPr lang="en-US" sz="2400" dirty="0" smtClean="0"/>
              <a:t>Ties API contracts with DLL implementation</a:t>
            </a:r>
          </a:p>
          <a:p>
            <a:r>
              <a:rPr lang="en-US" sz="2800" dirty="0" smtClean="0"/>
              <a:t>API Sets are virtual DLLs</a:t>
            </a:r>
          </a:p>
          <a:p>
            <a:pPr lvl="1"/>
            <a:r>
              <a:rPr lang="en-US" sz="2400" dirty="0" smtClean="0"/>
              <a:t>Internal API architecture is separated from implementation</a:t>
            </a:r>
          </a:p>
          <a:p>
            <a:pPr lvl="1"/>
            <a:r>
              <a:rPr lang="en-US" sz="2400" dirty="0" smtClean="0"/>
              <a:t>Virtual DLLs can be combined at build time for efficiency</a:t>
            </a:r>
          </a:p>
          <a:p>
            <a:r>
              <a:rPr lang="en-US" sz="2800" dirty="0" err="1" smtClean="0"/>
              <a:t>MinWin</a:t>
            </a:r>
            <a:r>
              <a:rPr lang="en-US" sz="2800" dirty="0" smtClean="0"/>
              <a:t> APIs first ones factored into virtual DLLs:</a:t>
            </a:r>
          </a:p>
          <a:p>
            <a:pPr lvl="1"/>
            <a:r>
              <a:rPr lang="en-US" sz="2400" dirty="0" smtClean="0"/>
              <a:t>E.g. </a:t>
            </a:r>
            <a:r>
              <a:rPr lang="en-US" sz="2400" cap="all" dirty="0"/>
              <a:t>api-ms-win-core-errorhandling-l1-1-0.dll</a:t>
            </a:r>
            <a:endParaRPr lang="en-US" sz="2400" dirty="0"/>
          </a:p>
          <a:p>
            <a:pPr lvl="1"/>
            <a:r>
              <a:rPr lang="en-US" sz="2400" dirty="0" smtClean="0"/>
              <a:t>Numbers are layer in the system, major and minor </a:t>
            </a:r>
            <a:br>
              <a:rPr lang="en-US" sz="2400" dirty="0" smtClean="0"/>
            </a:br>
            <a:r>
              <a:rPr lang="en-US" sz="2400" dirty="0" smtClean="0"/>
              <a:t>version of API</a:t>
            </a:r>
            <a:endParaRPr lang="en-US" sz="2400" dirty="0"/>
          </a:p>
        </p:txBody>
      </p:sp>
    </p:spTree>
    <p:extLst>
      <p:ext uri="{BB962C8B-B14F-4D97-AF65-F5344CB8AC3E}">
        <p14:creationId xmlns:p14="http://schemas.microsoft.com/office/powerpoint/2010/main" val="27339237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1659046"/>
            <a:ext cx="9144000" cy="5219323"/>
          </a:xfrm>
          <a:prstGeom prst="rect">
            <a:avLst/>
          </a:prstGeom>
          <a:gradFill flip="none" rotWithShape="1">
            <a:gsLst>
              <a:gs pos="0">
                <a:srgbClr xmlns:mc="http://schemas.openxmlformats.org/markup-compatibility/2006" xmlns:a14="http://schemas.microsoft.com/office/drawing/2010/main" val="000000" mc:Ignorable="">
                  <a:alpha val="0"/>
                </a:srgbClr>
              </a:gs>
              <a:gs pos="55000">
                <a:srgbClr xmlns:mc="http://schemas.openxmlformats.org/markup-compatibility/2006" xmlns:a14="http://schemas.microsoft.com/office/drawing/2010/main" val="000000" mc:Ignorable="">
                  <a:alpha val="45000"/>
                </a:srgbClr>
              </a:gs>
              <a:gs pos="100000">
                <a:srgbClr xmlns:mc="http://schemas.openxmlformats.org/markup-compatibility/2006" xmlns:a14="http://schemas.microsoft.com/office/drawing/2010/main" val="000000" mc:Ignorable=""/>
              </a:gs>
            </a:gsLst>
            <a:lin ang="5400000" scaled="1"/>
            <a:tileRect/>
          </a:gradFill>
          <a:ln w="55000" cap="flat" cmpd="thickThin" algn="ctr">
            <a:noFill/>
            <a:prstDash val="solid"/>
            <a:headEnd type="none" w="med" len="med"/>
            <a:tailEnd type="none" w="med" len="med"/>
          </a:ln>
          <a:effectLst/>
        </p:spPr>
        <p:txBody>
          <a:bodyPr vert="horz" wrap="square" lIns="0" tIns="91440" rIns="0" bIns="0" numCol="1" rtlCol="0" anchor="ctr" anchorCtr="0" compatLnSpc="1">
            <a:prstTxWarp prst="textNoShape">
              <a:avLst/>
            </a:prstTxWarp>
          </a:bodyPr>
          <a:lstStyle/>
          <a:p>
            <a:pPr algn="ctr" defTabSz="1218937">
              <a:lnSpc>
                <a:spcPct val="85000"/>
              </a:lnSpc>
              <a:spcBef>
                <a:spcPct val="0"/>
              </a:spcBef>
              <a:defRPr/>
            </a:pPr>
            <a:endParaRPr lang="en-US" sz="4800" kern="0" spc="-200" dirty="0">
              <a:ln w="3175">
                <a:noFill/>
              </a:ln>
              <a:gradFill flip="none" rotWithShape="1">
                <a:gsLst>
                  <a:gs pos="0">
                    <a:srgbClr xmlns:mc="http://schemas.openxmlformats.org/markup-compatibility/2006" xmlns:a14="http://schemas.microsoft.com/office/drawing/2010/main" val="050813" mc:Ignorable=""/>
                  </a:gs>
                  <a:gs pos="81000">
                    <a:srgbClr xmlns:mc="http://schemas.openxmlformats.org/markup-compatibility/2006" xmlns:a14="http://schemas.microsoft.com/office/drawing/2010/main" val="004D6C" mc:Ignorable=""/>
                  </a:gs>
                  <a:gs pos="86000">
                    <a:srgbClr xmlns:mc="http://schemas.openxmlformats.org/markup-compatibility/2006" xmlns:a14="http://schemas.microsoft.com/office/drawing/2010/main" val="050813" mc:Ignorable=""/>
                  </a:gs>
                </a:gsLst>
                <a:lin ang="5400000" scaled="1"/>
                <a:tileRect/>
              </a:gradFill>
              <a:latin typeface="Kozuka Gothic Pro H" pitchFamily="34" charset="-128"/>
              <a:cs typeface="Arial" charset="0"/>
            </a:endParaRPr>
          </a:p>
        </p:txBody>
      </p:sp>
      <p:sp>
        <p:nvSpPr>
          <p:cNvPr id="7" name="Title 2"/>
          <p:cNvSpPr txBox="1">
            <a:spLocks/>
          </p:cNvSpPr>
          <p:nvPr/>
        </p:nvSpPr>
        <p:spPr>
          <a:xfrm>
            <a:off x="0" y="1179690"/>
            <a:ext cx="9144000" cy="2609662"/>
          </a:xfrm>
          <a:prstGeom prst="rect">
            <a:avLst/>
          </a:prstGeom>
          <a:gradFill flip="none" rotWithShape="1">
            <a:gsLst>
              <a:gs pos="0">
                <a:srgbClr xmlns:mc="http://schemas.openxmlformats.org/markup-compatibility/2006" xmlns:a14="http://schemas.microsoft.com/office/drawing/2010/main" val="000000" mc:Ignorable=""/>
              </a:gs>
              <a:gs pos="55000">
                <a:srgbClr xmlns:mc="http://schemas.openxmlformats.org/markup-compatibility/2006" xmlns:a14="http://schemas.microsoft.com/office/drawing/2010/main" val="000000" mc:Ignorable="">
                  <a:alpha val="45000"/>
                </a:srgbClr>
              </a:gs>
              <a:gs pos="100000">
                <a:srgbClr xmlns:mc="http://schemas.openxmlformats.org/markup-compatibility/2006" xmlns:a14="http://schemas.microsoft.com/office/drawing/2010/main" val="000000" mc:Ignorable=""/>
              </a:gs>
            </a:gsLst>
            <a:lin ang="5400000" scaled="1"/>
            <a:tileRect/>
          </a:gradFill>
          <a:ln w="55000" cap="flat" cmpd="thickThin" algn="ctr">
            <a:noFill/>
            <a:prstDash val="solid"/>
            <a:headEnd type="none" w="med" len="med"/>
            <a:tailEnd type="none" w="med" len="med"/>
          </a:ln>
          <a:effectLst/>
        </p:spPr>
        <p:txBody>
          <a:bodyPr vert="horz" wrap="square" lIns="0" tIns="91440" rIns="0" bIns="0" numCol="1" rtlCol="0" anchor="ctr" anchorCtr="0" compatLnSpc="1">
            <a:prstTxWarp prst="textNoShape">
              <a:avLst/>
            </a:prstTxWarp>
          </a:bodyPr>
          <a:lstStyle/>
          <a:p>
            <a:pPr algn="ctr" defTabSz="1218937">
              <a:lnSpc>
                <a:spcPct val="85000"/>
              </a:lnSpc>
              <a:spcBef>
                <a:spcPct val="0"/>
              </a:spcBef>
              <a:defRPr/>
            </a:pPr>
            <a:endParaRPr lang="en-US" sz="4800" kern="0" spc="-200" dirty="0">
              <a:ln w="3175">
                <a:noFill/>
              </a:ln>
              <a:gradFill flip="none" rotWithShape="1">
                <a:gsLst>
                  <a:gs pos="0">
                    <a:srgbClr xmlns:mc="http://schemas.openxmlformats.org/markup-compatibility/2006" xmlns:a14="http://schemas.microsoft.com/office/drawing/2010/main" val="050813" mc:Ignorable=""/>
                  </a:gs>
                  <a:gs pos="81000">
                    <a:srgbClr xmlns:mc="http://schemas.openxmlformats.org/markup-compatibility/2006" xmlns:a14="http://schemas.microsoft.com/office/drawing/2010/main" val="004D6C" mc:Ignorable=""/>
                  </a:gs>
                  <a:gs pos="86000">
                    <a:srgbClr xmlns:mc="http://schemas.openxmlformats.org/markup-compatibility/2006" xmlns:a14="http://schemas.microsoft.com/office/drawing/2010/main" val="050813" mc:Ignorable=""/>
                  </a:gs>
                </a:gsLst>
                <a:lin ang="5400000" scaled="1"/>
                <a:tileRect/>
              </a:gradFill>
              <a:latin typeface="Kozuka Gothic Pro H" pitchFamily="34" charset="-128"/>
              <a:cs typeface="Arial" charset="0"/>
            </a:endParaRPr>
          </a:p>
        </p:txBody>
      </p:sp>
      <p:sp>
        <p:nvSpPr>
          <p:cNvPr id="5" name="Title 1"/>
          <p:cNvSpPr txBox="1">
            <a:spLocks/>
          </p:cNvSpPr>
          <p:nvPr/>
        </p:nvSpPr>
        <p:spPr>
          <a:xfrm>
            <a:off x="381000" y="1380427"/>
            <a:ext cx="8382000" cy="2550891"/>
          </a:xfrm>
          <a:prstGeom prst="rect">
            <a:avLst/>
          </a:prstGeom>
        </p:spPr>
        <p:txBody>
          <a:bodyPr wrap="square" anchor="ctr" anchorCtr="0">
            <a:spAutoFit/>
          </a:bodyPr>
          <a:lstStyle/>
          <a:p>
            <a:pPr defTabSz="914400">
              <a:lnSpc>
                <a:spcPct val="65000"/>
              </a:lnSpc>
              <a:spcBef>
                <a:spcPct val="0"/>
              </a:spcBef>
              <a:defRPr/>
            </a:pPr>
            <a:r>
              <a:rPr lang="en-US" sz="8000" kern="0" dirty="0" smtClean="0">
                <a:ln w="3175">
                  <a:noFill/>
                </a:ln>
                <a:gradFill flip="none" rotWithShape="1">
                  <a:gsLst>
                    <a:gs pos="0">
                      <a:srgbClr xmlns:mc="http://schemas.openxmlformats.org/markup-compatibility/2006" xmlns:a14="http://schemas.microsoft.com/office/drawing/2010/main" val="DF8536" mc:Ignorable=""/>
                    </a:gs>
                    <a:gs pos="86000">
                      <a:srgbClr xmlns:mc="http://schemas.openxmlformats.org/markup-compatibility/2006" xmlns:a14="http://schemas.microsoft.com/office/drawing/2010/main" val="DF8536" mc:Ignorable=""/>
                    </a:gs>
                  </a:gsLst>
                  <a:lin ang="5400000" scaled="0"/>
                  <a:tileRect/>
                </a:gradFill>
                <a:effectLst>
                  <a:outerShdw blurRad="127000" algn="ctr" rotWithShape="0">
                    <a:srgbClr xmlns:mc="http://schemas.openxmlformats.org/markup-compatibility/2006" xmlns:a14="http://schemas.microsoft.com/office/drawing/2010/main" val="DF8536" mc:Ignorable="">
                      <a:alpha val="55000"/>
                    </a:srgbClr>
                  </a:outerShdw>
                </a:effectLst>
                <a:latin typeface="Segoe Semibold" pitchFamily="34" charset="0"/>
                <a:cs typeface="Arial" charset="0"/>
              </a:rPr>
              <a:t>YOUR FEEDBACK IS IMPORTANT TO US!</a:t>
            </a:r>
            <a:endParaRPr lang="en-US" sz="8000" kern="0" dirty="0" smtClean="0">
              <a:ln w="3175">
                <a:noFill/>
              </a:ln>
              <a:gradFill flip="none" rotWithShape="1">
                <a:gsLst>
                  <a:gs pos="0">
                    <a:srgbClr xmlns:mc="http://schemas.openxmlformats.org/markup-compatibility/2006" xmlns:a14="http://schemas.microsoft.com/office/drawing/2010/main" val="B8B2AE" mc:Ignorable=""/>
                  </a:gs>
                  <a:gs pos="86000">
                    <a:srgbClr xmlns:mc="http://schemas.openxmlformats.org/markup-compatibility/2006" xmlns:a14="http://schemas.microsoft.com/office/drawing/2010/main" val="B8B2AE" mc:Ignorable=""/>
                  </a:gs>
                </a:gsLst>
                <a:lin ang="5400000" scaled="0"/>
                <a:tileRect/>
              </a:gradFill>
              <a:effectLst>
                <a:outerShdw blurRad="127000" algn="ctr" rotWithShape="0">
                  <a:srgbClr xmlns:mc="http://schemas.openxmlformats.org/markup-compatibility/2006" xmlns:a14="http://schemas.microsoft.com/office/drawing/2010/main" val="DF8536" mc:Ignorable="">
                    <a:alpha val="55000"/>
                  </a:srgbClr>
                </a:outerShdw>
              </a:effectLst>
              <a:latin typeface="Segoe" pitchFamily="34" charset="0"/>
              <a:cs typeface="Arial" charset="0"/>
            </a:endParaRPr>
          </a:p>
        </p:txBody>
      </p:sp>
      <p:sp>
        <p:nvSpPr>
          <p:cNvPr id="6" name="Title 1"/>
          <p:cNvSpPr txBox="1">
            <a:spLocks/>
          </p:cNvSpPr>
          <p:nvPr/>
        </p:nvSpPr>
        <p:spPr>
          <a:xfrm>
            <a:off x="3615966" y="3770908"/>
            <a:ext cx="5147034" cy="2646878"/>
          </a:xfrm>
          <a:prstGeom prst="rect">
            <a:avLst/>
          </a:prstGeom>
        </p:spPr>
        <p:txBody>
          <a:bodyPr wrap="square" anchor="ctr" anchorCtr="0">
            <a:spAutoFit/>
          </a:bodyPr>
          <a:lstStyle/>
          <a:p>
            <a:pPr algn="r" defTabSz="914400">
              <a:defRPr/>
            </a:pPr>
            <a:r>
              <a:rPr lang="en-US" sz="4000" kern="0" spc="-30" dirty="0" smtClean="0">
                <a:ln w="3175">
                  <a:noFill/>
                </a:ln>
                <a:gradFill flip="none" rotWithShape="1">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tileRect/>
                </a:gradFill>
                <a:effectLst>
                  <a:outerShdw blurRad="127000" algn="ctr" rotWithShape="0">
                    <a:srgbClr xmlns:mc="http://schemas.openxmlformats.org/markup-compatibility/2006" xmlns:a14="http://schemas.microsoft.com/office/drawing/2010/main" val="FFFFFF" mc:Ignorable="">
                      <a:alpha val="55000"/>
                    </a:srgbClr>
                  </a:outerShdw>
                </a:effectLst>
                <a:latin typeface="Segoe Semibold" pitchFamily="34" charset="0"/>
                <a:cs typeface="Arial" charset="0"/>
              </a:rPr>
              <a:t>Please fill out session evaluation forms online at</a:t>
            </a:r>
            <a:endParaRPr lang="en-US" sz="2800" kern="0" spc="-30" dirty="0" smtClean="0">
              <a:ln w="3175">
                <a:noFill/>
              </a:ln>
              <a:gradFill flip="none" rotWithShape="1">
                <a:gsLst>
                  <a:gs pos="0">
                    <a:srgbClr xmlns:mc="http://schemas.openxmlformats.org/markup-compatibility/2006" xmlns:a14="http://schemas.microsoft.com/office/drawing/2010/main" val="DF8536" mc:Ignorable=""/>
                  </a:gs>
                  <a:gs pos="86000">
                    <a:srgbClr xmlns:mc="http://schemas.openxmlformats.org/markup-compatibility/2006" xmlns:a14="http://schemas.microsoft.com/office/drawing/2010/main" val="DF8536" mc:Ignorable=""/>
                  </a:gs>
                </a:gsLst>
                <a:lin ang="5400000" scaled="0"/>
                <a:tileRect/>
              </a:gradFill>
              <a:effectLst>
                <a:outerShdw blurRad="127000" algn="ctr" rotWithShape="0">
                  <a:srgbClr xmlns:mc="http://schemas.openxmlformats.org/markup-compatibility/2006" xmlns:a14="http://schemas.microsoft.com/office/drawing/2010/main" val="DF8536" mc:Ignorable="">
                    <a:alpha val="55000"/>
                  </a:srgbClr>
                </a:outerShdw>
              </a:effectLst>
              <a:latin typeface="Segoe Semibold" pitchFamily="34" charset="0"/>
              <a:cs typeface="Arial" charset="0"/>
            </a:endParaRPr>
          </a:p>
          <a:p>
            <a:pPr algn="r" defTabSz="914400">
              <a:defRPr/>
            </a:pPr>
            <a:r>
              <a:rPr lang="en-US" sz="4000" kern="0" spc="-30" dirty="0" smtClean="0">
                <a:ln w="3175">
                  <a:noFill/>
                </a:ln>
                <a:gradFill flip="none" rotWithShape="1">
                  <a:gsLst>
                    <a:gs pos="0">
                      <a:srgbClr xmlns:mc="http://schemas.openxmlformats.org/markup-compatibility/2006" xmlns:a14="http://schemas.microsoft.com/office/drawing/2010/main" val="DF8536" mc:Ignorable=""/>
                    </a:gs>
                    <a:gs pos="86000">
                      <a:srgbClr xmlns:mc="http://schemas.openxmlformats.org/markup-compatibility/2006" xmlns:a14="http://schemas.microsoft.com/office/drawing/2010/main" val="DF8536" mc:Ignorable=""/>
                    </a:gs>
                  </a:gsLst>
                  <a:lin ang="5400000" scaled="0"/>
                  <a:tileRect/>
                </a:gradFill>
                <a:effectLst>
                  <a:outerShdw blurRad="127000" algn="ctr" rotWithShape="0">
                    <a:srgbClr xmlns:mc="http://schemas.openxmlformats.org/markup-compatibility/2006" xmlns:a14="http://schemas.microsoft.com/office/drawing/2010/main" val="DF8536" mc:Ignorable="">
                      <a:alpha val="55000"/>
                    </a:srgbClr>
                  </a:outerShdw>
                </a:effectLst>
                <a:latin typeface="Segoe Semibold" pitchFamily="34" charset="0"/>
                <a:cs typeface="Arial" charset="0"/>
              </a:rPr>
              <a:t>MicrosoftPDC.com</a:t>
            </a:r>
          </a:p>
        </p:txBody>
      </p:sp>
    </p:spTree>
    <p:extLst>
      <p:ext uri="{BB962C8B-B14F-4D97-AF65-F5344CB8AC3E}">
        <p14:creationId xmlns:p14="http://schemas.microsoft.com/office/powerpoint/2010/main" val="45547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1659046"/>
            <a:ext cx="9144000" cy="5219323"/>
          </a:xfrm>
          <a:prstGeom prst="rect">
            <a:avLst/>
          </a:prstGeom>
          <a:gradFill flip="none" rotWithShape="1">
            <a:gsLst>
              <a:gs pos="0">
                <a:srgbClr xmlns:mc="http://schemas.openxmlformats.org/markup-compatibility/2006" xmlns:a14="http://schemas.microsoft.com/office/drawing/2010/main" val="000000" mc:Ignorable="">
                  <a:alpha val="0"/>
                </a:srgbClr>
              </a:gs>
              <a:gs pos="55000">
                <a:srgbClr xmlns:mc="http://schemas.openxmlformats.org/markup-compatibility/2006" xmlns:a14="http://schemas.microsoft.com/office/drawing/2010/main" val="000000" mc:Ignorable="">
                  <a:alpha val="45000"/>
                </a:srgbClr>
              </a:gs>
              <a:gs pos="100000">
                <a:srgbClr xmlns:mc="http://schemas.openxmlformats.org/markup-compatibility/2006" xmlns:a14="http://schemas.microsoft.com/office/drawing/2010/main" val="000000" mc:Ignorable=""/>
              </a:gs>
            </a:gsLst>
            <a:lin ang="5400000" scaled="1"/>
            <a:tileRect/>
          </a:gradFill>
          <a:ln w="55000" cap="flat" cmpd="thickThin" algn="ctr">
            <a:noFill/>
            <a:prstDash val="solid"/>
            <a:headEnd type="none" w="med" len="med"/>
            <a:tailEnd type="none" w="med" len="med"/>
          </a:ln>
          <a:effectLst/>
        </p:spPr>
        <p:txBody>
          <a:bodyPr vert="horz" wrap="square" lIns="0" tIns="91440" rIns="0" bIns="0" numCol="1" rtlCol="0" anchor="ctr" anchorCtr="0" compatLnSpc="1">
            <a:prstTxWarp prst="textNoShape">
              <a:avLst/>
            </a:prstTxWarp>
          </a:bodyPr>
          <a:lstStyle/>
          <a:p>
            <a:pPr algn="ctr" defTabSz="1218937">
              <a:lnSpc>
                <a:spcPct val="85000"/>
              </a:lnSpc>
              <a:spcBef>
                <a:spcPct val="0"/>
              </a:spcBef>
              <a:defRPr/>
            </a:pPr>
            <a:endParaRPr lang="en-US" sz="4800" kern="0" spc="-200" dirty="0">
              <a:ln w="3175">
                <a:noFill/>
              </a:ln>
              <a:gradFill flip="none" rotWithShape="1">
                <a:gsLst>
                  <a:gs pos="0">
                    <a:srgbClr xmlns:mc="http://schemas.openxmlformats.org/markup-compatibility/2006" xmlns:a14="http://schemas.microsoft.com/office/drawing/2010/main" val="050813" mc:Ignorable=""/>
                  </a:gs>
                  <a:gs pos="81000">
                    <a:srgbClr xmlns:mc="http://schemas.openxmlformats.org/markup-compatibility/2006" xmlns:a14="http://schemas.microsoft.com/office/drawing/2010/main" val="004D6C" mc:Ignorable=""/>
                  </a:gs>
                  <a:gs pos="86000">
                    <a:srgbClr xmlns:mc="http://schemas.openxmlformats.org/markup-compatibility/2006" xmlns:a14="http://schemas.microsoft.com/office/drawing/2010/main" val="050813" mc:Ignorable=""/>
                  </a:gs>
                </a:gsLst>
                <a:lin ang="5400000" scaled="1"/>
                <a:tileRect/>
              </a:gradFill>
              <a:latin typeface="Kozuka Gothic Pro H" pitchFamily="34" charset="-128"/>
              <a:cs typeface="Arial" charset="0"/>
            </a:endParaRPr>
          </a:p>
        </p:txBody>
      </p:sp>
      <p:sp>
        <p:nvSpPr>
          <p:cNvPr id="2" name="Title 1"/>
          <p:cNvSpPr>
            <a:spLocks noGrp="1"/>
          </p:cNvSpPr>
          <p:nvPr>
            <p:ph type="title"/>
          </p:nvPr>
        </p:nvSpPr>
        <p:spPr>
          <a:xfrm>
            <a:off x="366932" y="534865"/>
            <a:ext cx="8382000" cy="553998"/>
          </a:xfrm>
        </p:spPr>
        <p:txBody>
          <a:bodyPr/>
          <a:lstStyle/>
          <a:p>
            <a:r>
              <a:rPr lang="en-US" dirty="0" smtClean="0"/>
              <a:t>Learn More On Channel 9</a:t>
            </a:r>
            <a:endParaRPr lang="en-US" dirty="0">
              <a:solidFill>
                <a:schemeClr val="accent1"/>
              </a:solidFill>
            </a:endParaRPr>
          </a:p>
        </p:txBody>
      </p:sp>
      <p:sp>
        <p:nvSpPr>
          <p:cNvPr id="3" name="Text Placeholder 2"/>
          <p:cNvSpPr>
            <a:spLocks noGrp="1"/>
          </p:cNvSpPr>
          <p:nvPr>
            <p:ph type="body" sz="quarter" idx="10"/>
          </p:nvPr>
        </p:nvSpPr>
        <p:spPr>
          <a:xfrm>
            <a:off x="381000" y="1447799"/>
            <a:ext cx="8382000" cy="3976473"/>
          </a:xfrm>
        </p:spPr>
        <p:txBody>
          <a:bodyPr/>
          <a:lstStyle/>
          <a:p>
            <a:r>
              <a:rPr lang="en-US" dirty="0" smtClean="0"/>
              <a:t>Expand your PDC experience through Channel 9</a:t>
            </a:r>
            <a:br>
              <a:rPr lang="en-US" dirty="0" smtClean="0"/>
            </a:br>
            <a:r>
              <a:rPr lang="en-US" dirty="0" smtClean="0"/>
              <a:t> </a:t>
            </a:r>
            <a:endParaRPr lang="en-US" dirty="0"/>
          </a:p>
          <a:p>
            <a:r>
              <a:rPr lang="en-US" dirty="0" smtClean="0"/>
              <a:t>Explore videos, hands-on labs, sample code and demos through the new Channel 9 training courses</a:t>
            </a:r>
          </a:p>
          <a:p>
            <a:pPr marL="460375" lvl="1" indent="0">
              <a:buNone/>
            </a:pPr>
            <a:endParaRPr lang="en-US" dirty="0">
              <a:hlinkClick r:id="rId3"/>
            </a:endParaRPr>
          </a:p>
          <a:p>
            <a:pPr marL="460375" lvl="1" indent="0" algn="ctr">
              <a:buNone/>
            </a:pPr>
            <a:r>
              <a:rPr lang="en-US" sz="4400" dirty="0" smtClean="0">
                <a:hlinkClick r:id="rId4"/>
              </a:rPr>
              <a:t>channel9.msdn.com/learn</a:t>
            </a:r>
            <a:endParaRPr lang="en-US" sz="4400" dirty="0" smtClean="0"/>
          </a:p>
        </p:txBody>
      </p:sp>
      <p:pic>
        <p:nvPicPr>
          <p:cNvPr id="1026" name="Picture 2" descr="C:\Users\JeffSand\Desktop\new_9gu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89120"/>
            <a:ext cx="1659986" cy="1941341"/>
          </a:xfrm>
          <a:prstGeom prst="rect">
            <a:avLst/>
          </a:prstGeom>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5" name="Rectangle 4"/>
          <p:cNvSpPr/>
          <p:nvPr/>
        </p:nvSpPr>
        <p:spPr>
          <a:xfrm>
            <a:off x="2345793" y="5438893"/>
            <a:ext cx="5178662" cy="461665"/>
          </a:xfrm>
          <a:prstGeom prst="rect">
            <a:avLst/>
          </a:prstGeom>
        </p:spPr>
        <p:txBody>
          <a:bodyPr wrap="none">
            <a:spAutoFit/>
          </a:bodyPr>
          <a:lstStyle/>
          <a:p>
            <a:r>
              <a:rPr lang="en-US" sz="2400" dirty="0" smtClean="0">
                <a:solidFill>
                  <a:srgbClr xmlns:mc="http://schemas.openxmlformats.org/markup-compatibility/2006" xmlns:a14="http://schemas.microsoft.com/office/drawing/2010/main" val="C3D69B" mc:Ignorable=""/>
                </a:solidFill>
              </a:rPr>
              <a:t>Built by Developers for Developers….</a:t>
            </a:r>
            <a:endParaRPr lang="en-US" sz="2400" dirty="0">
              <a:solidFill>
                <a:srgbClr xmlns:mc="http://schemas.openxmlformats.org/markup-compatibility/2006" xmlns:a14="http://schemas.microsoft.com/office/drawing/2010/main" val="FFFFFF" mc:Ignorable=""/>
              </a:solidFill>
            </a:endParaRPr>
          </a:p>
        </p:txBody>
      </p:sp>
    </p:spTree>
    <p:extLst>
      <p:ext uri="{BB962C8B-B14F-4D97-AF65-F5344CB8AC3E}">
        <p14:creationId xmlns:p14="http://schemas.microsoft.com/office/powerpoint/2010/main" val="41754414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6324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25.6|3|1|1|1|1|1|1|1|1|1|2.3|0"/>
</p:tagLst>
</file>

<file path=ppt/theme/theme1.xml><?xml version="1.0" encoding="utf-8"?>
<a:theme xmlns:a="http://schemas.openxmlformats.org/drawingml/2006/main" name="Tech Ed North America 2009">
  <a:themeElements>
    <a:clrScheme name="Custo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CCFFCC" mc:Ignorable=""/>
      </a:dk2>
      <a:lt2>
        <a:srgbClr xmlns:mc="http://schemas.openxmlformats.org/markup-compatibility/2006" xmlns:a14="http://schemas.microsoft.com/office/drawing/2010/main" val="CCCCCC" mc:Ignorable=""/>
      </a:lt2>
      <a:accent1>
        <a:srgbClr xmlns:mc="http://schemas.openxmlformats.org/markup-compatibility/2006" xmlns:a14="http://schemas.microsoft.com/office/drawing/2010/main" val="99CC99" mc:Ignorable=""/>
      </a:accent1>
      <a:accent2>
        <a:srgbClr xmlns:mc="http://schemas.openxmlformats.org/markup-compatibility/2006" xmlns:a14="http://schemas.microsoft.com/office/drawing/2010/main" val="00994B" mc:Ignorable=""/>
      </a:accent2>
      <a:accent3>
        <a:srgbClr xmlns:mc="http://schemas.openxmlformats.org/markup-compatibility/2006" xmlns:a14="http://schemas.microsoft.com/office/drawing/2010/main" val="1E78B9" mc:Ignorable=""/>
      </a:accent3>
      <a:accent4>
        <a:srgbClr xmlns:mc="http://schemas.openxmlformats.org/markup-compatibility/2006" xmlns:a14="http://schemas.microsoft.com/office/drawing/2010/main" val="F5821E" mc:Ignorable=""/>
      </a:accent4>
      <a:accent5>
        <a:srgbClr xmlns:mc="http://schemas.openxmlformats.org/markup-compatibility/2006" xmlns:a14="http://schemas.microsoft.com/office/drawing/2010/main" val="FFFF11" mc:Ignorable=""/>
      </a:accent5>
      <a:accent6>
        <a:srgbClr xmlns:mc="http://schemas.openxmlformats.org/markup-compatibility/2006" xmlns:a14="http://schemas.microsoft.com/office/drawing/2010/main" val="D90026"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681888"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10140_TR9_Breakout_ChalkTalk_template">
  <a:themeElements>
    <a:clrScheme name="Custom 5">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2570A3" mc:Ignorable=""/>
      </a:dk2>
      <a:lt2>
        <a:srgbClr xmlns:mc="http://schemas.openxmlformats.org/markup-compatibility/2006" xmlns:a14="http://schemas.microsoft.com/office/drawing/2010/main" val="FFE784" mc:Ignorable=""/>
      </a:lt2>
      <a:accent1>
        <a:srgbClr xmlns:mc="http://schemas.openxmlformats.org/markup-compatibility/2006" xmlns:a14="http://schemas.microsoft.com/office/drawing/2010/main" val="3A94D2" mc:Ignorable=""/>
      </a:accent1>
      <a:accent2>
        <a:srgbClr xmlns:mc="http://schemas.openxmlformats.org/markup-compatibility/2006" xmlns:a14="http://schemas.microsoft.com/office/drawing/2010/main" val="F38C37" mc:Ignorable=""/>
      </a:accent2>
      <a:accent3>
        <a:srgbClr xmlns:mc="http://schemas.openxmlformats.org/markup-compatibility/2006" xmlns:a14="http://schemas.microsoft.com/office/drawing/2010/main" val="8CA923" mc:Ignorable=""/>
      </a:accent3>
      <a:accent4>
        <a:srgbClr xmlns:mc="http://schemas.openxmlformats.org/markup-compatibility/2006" xmlns:a14="http://schemas.microsoft.com/office/drawing/2010/main" val="FED45C" mc:Ignorable=""/>
      </a:accent4>
      <a:accent5>
        <a:srgbClr xmlns:mc="http://schemas.openxmlformats.org/markup-compatibility/2006" xmlns:a14="http://schemas.microsoft.com/office/drawing/2010/main" val="8557C9" mc:Ignorable=""/>
      </a:accent5>
      <a:accent6>
        <a:srgbClr xmlns:mc="http://schemas.openxmlformats.org/markup-compatibility/2006" xmlns:a14="http://schemas.microsoft.com/office/drawing/2010/main" val="274085" mc:Ignorable=""/>
      </a:accent6>
      <a:hlink>
        <a:srgbClr xmlns:mc="http://schemas.openxmlformats.org/markup-compatibility/2006" xmlns:a14="http://schemas.microsoft.com/office/drawing/2010/main" val="FED45C" mc:Ignorable=""/>
      </a:hlink>
      <a:folHlink>
        <a:srgbClr xmlns:mc="http://schemas.openxmlformats.org/markup-compatibility/2006" xmlns:a14="http://schemas.microsoft.com/office/drawing/2010/main" val="3A94D2" mc:Ignorable=""/>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xmlns:mc="http://schemas.openxmlformats.org/markup-compatibility/2006" xmlns:a14="http://schemas.microsoft.com/office/drawing/2010/main" val="000000" mc:Ignorable="">
                <a:alpha val="40000"/>
              </a:srgbClr>
            </a:outerShdw>
          </a:effectLst>
        </a:effectStyle>
        <a:effectStyle>
          <a:effectLst>
            <a:outerShdw blurRad="65500" dist="38100" dir="5400000" rotWithShape="0">
              <a:srgbClr xmlns:mc="http://schemas.openxmlformats.org/markup-compatibility/2006" xmlns:a14="http://schemas.microsoft.com/office/drawing/2010/main" val="000000" mc:Ignorable="">
                <a:alpha val="40000"/>
              </a:srgbClr>
            </a:outerShdw>
          </a:effectLst>
        </a:effectStyle>
        <a:effectStyle>
          <a:effectLst>
            <a:outerShdw blurRad="65500" dist="38100" dir="5400000" rotWithShape="0">
              <a:srgbClr xmlns:mc="http://schemas.openxmlformats.org/markup-compatibility/2006" xmlns:a14="http://schemas.microsoft.com/office/drawing/2010/main" val="000000" mc:Ignorable="">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White with Consolas font for code slides">
  <a:themeElements>
    <a:clrScheme name="TechReady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B14717" mc:Ignorable=""/>
      </a:dk2>
      <a:lt2>
        <a:srgbClr xmlns:mc="http://schemas.openxmlformats.org/markup-compatibility/2006" xmlns:a14="http://schemas.microsoft.com/office/drawing/2010/main" val="FFE784" mc:Ignorable=""/>
      </a:lt2>
      <a:accent1>
        <a:srgbClr xmlns:mc="http://schemas.openxmlformats.org/markup-compatibility/2006" xmlns:a14="http://schemas.microsoft.com/office/drawing/2010/main" val="3A94D2" mc:Ignorable=""/>
      </a:accent1>
      <a:accent2>
        <a:srgbClr xmlns:mc="http://schemas.openxmlformats.org/markup-compatibility/2006" xmlns:a14="http://schemas.microsoft.com/office/drawing/2010/main" val="F38C37" mc:Ignorable=""/>
      </a:accent2>
      <a:accent3>
        <a:srgbClr xmlns:mc="http://schemas.openxmlformats.org/markup-compatibility/2006" xmlns:a14="http://schemas.microsoft.com/office/drawing/2010/main" val="8CA923" mc:Ignorable=""/>
      </a:accent3>
      <a:accent4>
        <a:srgbClr xmlns:mc="http://schemas.openxmlformats.org/markup-compatibility/2006" xmlns:a14="http://schemas.microsoft.com/office/drawing/2010/main" val="FED45C" mc:Ignorable=""/>
      </a:accent4>
      <a:accent5>
        <a:srgbClr xmlns:mc="http://schemas.openxmlformats.org/markup-compatibility/2006" xmlns:a14="http://schemas.microsoft.com/office/drawing/2010/main" val="8557C9" mc:Ignorable=""/>
      </a:accent5>
      <a:accent6>
        <a:srgbClr xmlns:mc="http://schemas.openxmlformats.org/markup-compatibility/2006" xmlns:a14="http://schemas.microsoft.com/office/drawing/2010/main" val="274085" mc:Ignorable=""/>
      </a:accent6>
      <a:hlink>
        <a:srgbClr xmlns:mc="http://schemas.openxmlformats.org/markup-compatibility/2006" xmlns:a14="http://schemas.microsoft.com/office/drawing/2010/main" val="FED45C" mc:Ignorable=""/>
      </a:hlink>
      <a:folHlink>
        <a:srgbClr xmlns:mc="http://schemas.openxmlformats.org/markup-compatibility/2006" xmlns:a14="http://schemas.microsoft.com/office/drawing/2010/main" val="3A94D2"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TechEd_Europe">
  <a:themeElements>
    <a:clrScheme name="Custom 26">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CCFFCC" mc:Ignorable=""/>
      </a:dk2>
      <a:lt2>
        <a:srgbClr xmlns:mc="http://schemas.openxmlformats.org/markup-compatibility/2006" xmlns:a14="http://schemas.microsoft.com/office/drawing/2010/main" val="CCCCCC" mc:Ignorable=""/>
      </a:lt2>
      <a:accent1>
        <a:srgbClr xmlns:mc="http://schemas.openxmlformats.org/markup-compatibility/2006" xmlns:a14="http://schemas.microsoft.com/office/drawing/2010/main" val="99CC99" mc:Ignorable=""/>
      </a:accent1>
      <a:accent2>
        <a:srgbClr xmlns:mc="http://schemas.openxmlformats.org/markup-compatibility/2006" xmlns:a14="http://schemas.microsoft.com/office/drawing/2010/main" val="00994B" mc:Ignorable=""/>
      </a:accent2>
      <a:accent3>
        <a:srgbClr xmlns:mc="http://schemas.openxmlformats.org/markup-compatibility/2006" xmlns:a14="http://schemas.microsoft.com/office/drawing/2010/main" val="1E78B9" mc:Ignorable=""/>
      </a:accent3>
      <a:accent4>
        <a:srgbClr xmlns:mc="http://schemas.openxmlformats.org/markup-compatibility/2006" xmlns:a14="http://schemas.microsoft.com/office/drawing/2010/main" val="F5821E" mc:Ignorable=""/>
      </a:accent4>
      <a:accent5>
        <a:srgbClr xmlns:mc="http://schemas.openxmlformats.org/markup-compatibility/2006" xmlns:a14="http://schemas.microsoft.com/office/drawing/2010/main" val="FFFF11" mc:Ignorable=""/>
      </a:accent5>
      <a:accent6>
        <a:srgbClr xmlns:mc="http://schemas.openxmlformats.org/markup-compatibility/2006" xmlns:a14="http://schemas.microsoft.com/office/drawing/2010/main" val="D90026"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681888"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PPDC09 Breakout Template">
  <a:themeElements>
    <a:clrScheme name="PDC 200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C3D69B" mc:Ignorable=""/>
      </a:accent1>
      <a:accent2>
        <a:srgbClr xmlns:mc="http://schemas.openxmlformats.org/markup-compatibility/2006" xmlns:a14="http://schemas.microsoft.com/office/drawing/2010/main" val="7D706D" mc:Ignorable=""/>
      </a:accent2>
      <a:accent3>
        <a:srgbClr xmlns:mc="http://schemas.openxmlformats.org/markup-compatibility/2006" xmlns:a14="http://schemas.microsoft.com/office/drawing/2010/main" val="B8B2AE" mc:Ignorable=""/>
      </a:accent3>
      <a:accent4>
        <a:srgbClr xmlns:mc="http://schemas.openxmlformats.org/markup-compatibility/2006" xmlns:a14="http://schemas.microsoft.com/office/drawing/2010/main" val="DF8536" mc:Ignorable=""/>
      </a:accent4>
      <a:accent5>
        <a:srgbClr xmlns:mc="http://schemas.openxmlformats.org/markup-compatibility/2006" xmlns:a14="http://schemas.microsoft.com/office/drawing/2010/main" val="5F779C" mc:Ignorable=""/>
      </a:accent5>
      <a:accent6>
        <a:srgbClr xmlns:mc="http://schemas.openxmlformats.org/markup-compatibility/2006" xmlns:a14="http://schemas.microsoft.com/office/drawing/2010/main" val="AA534A"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1_White with Consolas font for code slides">
  <a:themeElements>
    <a:clrScheme name="Blue Template-Tempal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2DA33B"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2D86E7" mc:Ignorable=""/>
      </a:accent4>
      <a:accent5>
        <a:srgbClr xmlns:mc="http://schemas.openxmlformats.org/markup-compatibility/2006" xmlns:a14="http://schemas.microsoft.com/office/drawing/2010/main" val="755DCB" mc:Ignorable=""/>
      </a:accent5>
      <a:accent6>
        <a:srgbClr xmlns:mc="http://schemas.openxmlformats.org/markup-compatibility/2006" xmlns:a14="http://schemas.microsoft.com/office/drawing/2010/main" val="777777"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2_White with Consolas font for code slides">
  <a:themeElements>
    <a:clrScheme name="Blue Template-Tempal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2DA33B"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2D86E7" mc:Ignorable=""/>
      </a:accent4>
      <a:accent5>
        <a:srgbClr xmlns:mc="http://schemas.openxmlformats.org/markup-compatibility/2006" xmlns:a14="http://schemas.microsoft.com/office/drawing/2010/main" val="755DCB" mc:Ignorable=""/>
      </a:accent5>
      <a:accent6>
        <a:srgbClr xmlns:mc="http://schemas.openxmlformats.org/markup-compatibility/2006" xmlns:a14="http://schemas.microsoft.com/office/drawing/2010/main" val="777777"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PDC09 Breakout Template">
  <a:themeElements>
    <a:clrScheme name="PDC 200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70C0" mc:Ignorable=""/>
      </a:dk2>
      <a:lt2>
        <a:srgbClr xmlns:mc="http://schemas.openxmlformats.org/markup-compatibility/2006" xmlns:a14="http://schemas.microsoft.com/office/drawing/2010/main" val="BDE3FF" mc:Ignorable=""/>
      </a:lt2>
      <a:accent1>
        <a:srgbClr xmlns:mc="http://schemas.openxmlformats.org/markup-compatibility/2006" xmlns:a14="http://schemas.microsoft.com/office/drawing/2010/main" val="C3D69B" mc:Ignorable=""/>
      </a:accent1>
      <a:accent2>
        <a:srgbClr xmlns:mc="http://schemas.openxmlformats.org/markup-compatibility/2006" xmlns:a14="http://schemas.microsoft.com/office/drawing/2010/main" val="7D706D" mc:Ignorable=""/>
      </a:accent2>
      <a:accent3>
        <a:srgbClr xmlns:mc="http://schemas.openxmlformats.org/markup-compatibility/2006" xmlns:a14="http://schemas.microsoft.com/office/drawing/2010/main" val="B8B2AE" mc:Ignorable=""/>
      </a:accent3>
      <a:accent4>
        <a:srgbClr xmlns:mc="http://schemas.openxmlformats.org/markup-compatibility/2006" xmlns:a14="http://schemas.microsoft.com/office/drawing/2010/main" val="DF8536" mc:Ignorable=""/>
      </a:accent4>
      <a:accent5>
        <a:srgbClr xmlns:mc="http://schemas.openxmlformats.org/markup-compatibility/2006" xmlns:a14="http://schemas.microsoft.com/office/drawing/2010/main" val="5F779C" mc:Ignorable=""/>
      </a:accent5>
      <a:accent6>
        <a:srgbClr xmlns:mc="http://schemas.openxmlformats.org/markup-compatibility/2006" xmlns:a14="http://schemas.microsoft.com/office/drawing/2010/main" val="AA534A" mc:Ignorable=""/>
      </a:accent6>
      <a:hlink>
        <a:srgbClr xmlns:mc="http://schemas.openxmlformats.org/markup-compatibility/2006" xmlns:a14="http://schemas.microsoft.com/office/drawing/2010/main" val="F0ED7B" mc:Ignorable=""/>
      </a:hlink>
      <a:folHlink>
        <a:srgbClr xmlns:mc="http://schemas.openxmlformats.org/markup-compatibility/2006" xmlns:a14="http://schemas.microsoft.com/office/drawing/2010/main" val="F3EB4F" mc:Ignorable=""/>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effectLst>
          <a:outerShdw blurRad="40005" dist="22860" dir="5400000" rotWithShape="0">
            <a:srgbClr xmlns:mc="http://schemas.openxmlformats.org/markup-compatibility/2006" xmlns:a14="http://schemas.microsoft.com/office/drawing/2010/main" val="000000" mc:Ignorable="">
              <a:alpha val="35000"/>
            </a:srgbClr>
          </a:outerShdw>
        </a:effectLst>
        <a:scene3d>
          <a:camera prst="orthographicFront" fov="0">
            <a:rot lat="0" lon="0" rev="0"/>
          </a:camera>
          <a:lightRig rig="soft" dir="tl">
            <a:rot lat="0" lon="0" rev="20000000"/>
          </a:lightRig>
        </a:scene3d>
        <a:sp3d prstMaterial="matte"/>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5"/>
        </a:lnRef>
        <a:fillRef idx="3">
          <a:schemeClr val="accent5"/>
        </a:fillRef>
        <a:effectRef idx="3">
          <a:schemeClr val="accent5"/>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2441</TotalTime>
  <Words>4383</Words>
  <Application>Microsoft Office PowerPoint</Application>
  <PresentationFormat>On-screen Show (4:3)</PresentationFormat>
  <Paragraphs>1394</Paragraphs>
  <Slides>93</Slides>
  <Notes>80</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93</vt:i4>
      </vt:variant>
    </vt:vector>
  </HeadingPairs>
  <TitlesOfParts>
    <vt:vector size="102" baseType="lpstr">
      <vt:lpstr>Tech Ed North America 2009</vt:lpstr>
      <vt:lpstr>5-10140_TR9_Breakout_ChalkTalk_template</vt:lpstr>
      <vt:lpstr>White with Consolas font for code slides</vt:lpstr>
      <vt:lpstr>TechEd_Europe</vt:lpstr>
      <vt:lpstr>PPDC09 Breakout Template</vt:lpstr>
      <vt:lpstr>1_White with Consolas font for code slides</vt:lpstr>
      <vt:lpstr>2_White with Consolas font for code slides</vt:lpstr>
      <vt:lpstr>PDC09 Breakout Template</vt:lpstr>
      <vt:lpstr>Visio</vt:lpstr>
      <vt:lpstr>Windows 7 and Windows Server 2008 R2 Kernel Changes</vt:lpstr>
      <vt:lpstr>About Me</vt:lpstr>
      <vt:lpstr>Scope of the Talk</vt:lpstr>
      <vt:lpstr>The Kernel</vt:lpstr>
      <vt:lpstr>Agenda</vt:lpstr>
      <vt:lpstr>MinWin</vt:lpstr>
      <vt:lpstr>MinWin Layering</vt:lpstr>
      <vt:lpstr>DLL Refactoring</vt:lpstr>
      <vt:lpstr>API Sets</vt:lpstr>
      <vt:lpstr>Mapping Virtual DLLs to Logical DLLs</vt:lpstr>
      <vt:lpstr>Console Window Support</vt:lpstr>
      <vt:lpstr>Agenda</vt:lpstr>
      <vt:lpstr>Client Footprint Reduction</vt:lpstr>
      <vt:lpstr>Server Footprint Reduction</vt:lpstr>
      <vt:lpstr>Memory Optimizations</vt:lpstr>
      <vt:lpstr>Working Set Improvements</vt:lpstr>
      <vt:lpstr>PerfTrack</vt:lpstr>
      <vt:lpstr>ReadyBoost/ReadyBoot Improvements</vt:lpstr>
      <vt:lpstr>PerfTrack – Start Menu</vt:lpstr>
      <vt:lpstr>Agenda</vt:lpstr>
      <vt:lpstr>Keys to Power Efficiency</vt:lpstr>
      <vt:lpstr>Core Parking</vt:lpstr>
      <vt:lpstr>Core Parking Design</vt:lpstr>
      <vt:lpstr>Core Parking Operation</vt:lpstr>
      <vt:lpstr>Unified Background Process  Manager (UBPM)</vt:lpstr>
      <vt:lpstr>Trigger-Started Services</vt:lpstr>
      <vt:lpstr>Timer Coalescing</vt:lpstr>
      <vt:lpstr>Intelligent Timer Tick Distribution</vt:lpstr>
      <vt:lpstr>Other Power Improvements</vt:lpstr>
      <vt:lpstr>Analysis: Length of Idle Intervals</vt:lpstr>
      <vt:lpstr>Agenda</vt:lpstr>
      <vt:lpstr>Fault Tolerant Heap (FTH)</vt:lpstr>
      <vt:lpstr>FTH Activation and Operation</vt:lpstr>
      <vt:lpstr>FTH Mitigations</vt:lpstr>
      <vt:lpstr>Process Reflection</vt:lpstr>
      <vt:lpstr>Agenda</vt:lpstr>
      <vt:lpstr>User Account Control Levels</vt:lpstr>
      <vt:lpstr>User Account Control Levels</vt:lpstr>
      <vt:lpstr>Virtual Accounts</vt:lpstr>
      <vt:lpstr>Managed Service Accounts</vt:lpstr>
      <vt:lpstr>BitLocker</vt:lpstr>
      <vt:lpstr>BitLocker-to-Go</vt:lpstr>
      <vt:lpstr>BitLocker-to-Go Format</vt:lpstr>
      <vt:lpstr>Windows Biometric Framework (WBF)</vt:lpstr>
      <vt:lpstr>Other Security Enhancements</vt:lpstr>
      <vt:lpstr>Agenda</vt:lpstr>
      <vt:lpstr>Native VHD Support</vt:lpstr>
      <vt:lpstr>Native VHD Architecture</vt:lpstr>
      <vt:lpstr>Native VHD Performance</vt:lpstr>
      <vt:lpstr>VHD Boot</vt:lpstr>
      <vt:lpstr>VHD Boot in Windows</vt:lpstr>
      <vt:lpstr>Agenda</vt:lpstr>
      <vt:lpstr>Overview of Server 2008 R2 Hyper-V  Scaling Improvements:</vt:lpstr>
      <vt:lpstr>VM Migration</vt:lpstr>
      <vt:lpstr>Live Migration</vt:lpstr>
      <vt:lpstr>Live Migration Operation</vt:lpstr>
      <vt:lpstr>Live Migration Internals</vt:lpstr>
      <vt:lpstr>Live Migration Operation</vt:lpstr>
      <vt:lpstr>High Available Storage  and Virtualization</vt:lpstr>
      <vt:lpstr>Clustered Shared Volumes</vt:lpstr>
      <vt:lpstr>Clustered Shared Volume Implementation</vt:lpstr>
      <vt:lpstr>Clustered Shared Volumes Architecture</vt:lpstr>
      <vt:lpstr>Clustered Shared Volumes Architecture</vt:lpstr>
      <vt:lpstr>CSV Scalability</vt:lpstr>
      <vt:lpstr>VM Memory Management</vt:lpstr>
      <vt:lpstr>Shadow Page Tables</vt:lpstr>
      <vt:lpstr>Second Level Address Translation (SLAT)</vt:lpstr>
      <vt:lpstr>Agenda</vt:lpstr>
      <vt:lpstr>Distributed Timer Execution</vt:lpstr>
      <vt:lpstr>Distributed Timer Execution (Cont)</vt:lpstr>
      <vt:lpstr>Simultaneous Multithreading</vt:lpstr>
      <vt:lpstr>SMT Parking Operation</vt:lpstr>
      <vt:lpstr>Dynamic Fair Share Scheduling (DFSS)</vt:lpstr>
      <vt:lpstr>Other Scheduling Policy Improvements</vt:lpstr>
      <vt:lpstr>User Mode Scheduling (UMS) </vt:lpstr>
      <vt:lpstr>UMS (Cont) </vt:lpstr>
      <vt:lpstr>Thread Scheduling vs UMS</vt:lpstr>
      <vt:lpstr>Windows and Logical Processors</vt:lpstr>
      <vt:lpstr>Windows and Logical Processors (Cont)</vt:lpstr>
      <vt:lpstr>&gt; 64 LP Support</vt:lpstr>
      <vt:lpstr>Processor Groups</vt:lpstr>
      <vt:lpstr>256 Processor System</vt:lpstr>
      <vt:lpstr>Processes, Threads, and Groups</vt:lpstr>
      <vt:lpstr>NUMA Enhancements</vt:lpstr>
      <vt:lpstr>Removal of the Memory Manager PFN Lock</vt:lpstr>
      <vt:lpstr>Removal of Other Major Locks</vt:lpstr>
      <vt:lpstr>Removal of the Dispatcher Lock</vt:lpstr>
      <vt:lpstr>Scaling Without the Dispatcher Lock</vt:lpstr>
      <vt:lpstr>Summary and More Information</vt:lpstr>
      <vt:lpstr>PowerPoint Presentation</vt:lpstr>
      <vt:lpstr>Learn More On Channel 9</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CL04: Windows 7 and Windows Server 2008 R2 Kernel Changes</dc:title>
  <dc:subject>Professional Developers Conference (PDC) 2009</dc:subject>
  <dc:creator>Mark Russinovich</dc:creator>
  <cp:keywords>Professional Developers Conference (PDC) 2009</cp:keywords>
  <dc:description>Template: Sean Masterton, Silver Fox Productions, Inc.
Formatting: Jeremy Jenkins, Silver Fox Productions, Inc.
Event Date: November 17-19, 2009
Event Location: Los Angeles, CA
Audience Type: External</dc:description>
  <cp:lastModifiedBy>Shows</cp:lastModifiedBy>
  <cp:revision>131</cp:revision>
  <dcterms:created xsi:type="dcterms:W3CDTF">2009-05-09T14:15:22Z</dcterms:created>
  <dcterms:modified xsi:type="dcterms:W3CDTF">2009-11-17T19:49:10Z</dcterms:modified>
</cp:coreProperties>
</file>